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ppt/notesSlides/notesSlide6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67"/>
  </p:notesMasterIdLst>
  <p:handoutMasterIdLst>
    <p:handoutMasterId r:id="rId68"/>
  </p:handoutMasterIdLst>
  <p:sldIdLst>
    <p:sldId id="445" r:id="rId2"/>
    <p:sldId id="903" r:id="rId3"/>
    <p:sldId id="905" r:id="rId4"/>
    <p:sldId id="906" r:id="rId5"/>
    <p:sldId id="908" r:id="rId6"/>
    <p:sldId id="912" r:id="rId7"/>
    <p:sldId id="920" r:id="rId8"/>
    <p:sldId id="918" r:id="rId9"/>
    <p:sldId id="919" r:id="rId10"/>
    <p:sldId id="921" r:id="rId11"/>
    <p:sldId id="916" r:id="rId12"/>
    <p:sldId id="923" r:id="rId13"/>
    <p:sldId id="924" r:id="rId14"/>
    <p:sldId id="925" r:id="rId15"/>
    <p:sldId id="791" r:id="rId16"/>
    <p:sldId id="792" r:id="rId17"/>
    <p:sldId id="768" r:id="rId18"/>
    <p:sldId id="834" r:id="rId19"/>
    <p:sldId id="769" r:id="rId20"/>
    <p:sldId id="767" r:id="rId21"/>
    <p:sldId id="772" r:id="rId22"/>
    <p:sldId id="773" r:id="rId23"/>
    <p:sldId id="775" r:id="rId24"/>
    <p:sldId id="776" r:id="rId25"/>
    <p:sldId id="778" r:id="rId26"/>
    <p:sldId id="779" r:id="rId27"/>
    <p:sldId id="781" r:id="rId28"/>
    <p:sldId id="782" r:id="rId29"/>
    <p:sldId id="783" r:id="rId30"/>
    <p:sldId id="785" r:id="rId31"/>
    <p:sldId id="784" r:id="rId32"/>
    <p:sldId id="843" r:id="rId33"/>
    <p:sldId id="844" r:id="rId34"/>
    <p:sldId id="839" r:id="rId35"/>
    <p:sldId id="827" r:id="rId36"/>
    <p:sldId id="828" r:id="rId37"/>
    <p:sldId id="841" r:id="rId38"/>
    <p:sldId id="896" r:id="rId39"/>
    <p:sldId id="850" r:id="rId40"/>
    <p:sldId id="851" r:id="rId41"/>
    <p:sldId id="852" r:id="rId42"/>
    <p:sldId id="853" r:id="rId43"/>
    <p:sldId id="897" r:id="rId44"/>
    <p:sldId id="870" r:id="rId45"/>
    <p:sldId id="898" r:id="rId46"/>
    <p:sldId id="872" r:id="rId47"/>
    <p:sldId id="899" r:id="rId48"/>
    <p:sldId id="873" r:id="rId49"/>
    <p:sldId id="900" r:id="rId50"/>
    <p:sldId id="874" r:id="rId51"/>
    <p:sldId id="901" r:id="rId52"/>
    <p:sldId id="887" r:id="rId53"/>
    <p:sldId id="926" r:id="rId54"/>
    <p:sldId id="927" r:id="rId55"/>
    <p:sldId id="928" r:id="rId56"/>
    <p:sldId id="891" r:id="rId57"/>
    <p:sldId id="931" r:id="rId58"/>
    <p:sldId id="930" r:id="rId59"/>
    <p:sldId id="817" r:id="rId60"/>
    <p:sldId id="932" r:id="rId61"/>
    <p:sldId id="929" r:id="rId62"/>
    <p:sldId id="835" r:id="rId63"/>
    <p:sldId id="837" r:id="rId64"/>
    <p:sldId id="836" r:id="rId65"/>
    <p:sldId id="814" r:id="rId66"/>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AE3DF3"/>
    <a:srgbClr val="3C94F4"/>
    <a:srgbClr val="3BF5D2"/>
    <a:srgbClr val="F96A37"/>
    <a:srgbClr val="B7B6D8"/>
    <a:srgbClr val="D9D657"/>
    <a:srgbClr val="E1EF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67" autoAdjust="0"/>
    <p:restoredTop sz="99188" autoAdjust="0"/>
  </p:normalViewPr>
  <p:slideViewPr>
    <p:cSldViewPr snapToGrid="0">
      <p:cViewPr>
        <p:scale>
          <a:sx n="60" d="100"/>
          <a:sy n="60" d="100"/>
        </p:scale>
        <p:origin x="-654" y="-3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984"/>
    </p:cViewPr>
  </p:sorterViewPr>
  <p:notesViewPr>
    <p:cSldViewPr snapToGrid="0">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Administrator\Desktop\1%20ISC%202011\Book111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pieChart>
        <c:varyColors val="1"/>
        <c:ser>
          <c:idx val="0"/>
          <c:order val="0"/>
          <c:dLbls>
            <c:dLbl>
              <c:idx val="1"/>
              <c:spPr/>
              <c:txPr>
                <a:bodyPr/>
                <a:lstStyle/>
                <a:p>
                  <a:pPr>
                    <a:defRPr sz="1800" b="1" i="0" baseline="0">
                      <a:solidFill>
                        <a:schemeClr val="tx2"/>
                      </a:solidFill>
                    </a:defRPr>
                  </a:pPr>
                  <a:endParaRPr lang="en-US"/>
                </a:p>
              </c:txPr>
            </c:dLbl>
            <c:txPr>
              <a:bodyPr/>
              <a:lstStyle/>
              <a:p>
                <a:pPr>
                  <a:defRPr sz="1800" b="1" i="0" baseline="0"/>
                </a:pPr>
                <a:endParaRPr lang="en-US"/>
              </a:p>
            </c:txPr>
            <c:showCatName val="1"/>
            <c:showPercent val="1"/>
            <c:showLeaderLines val="1"/>
          </c:dLbls>
          <c:cat>
            <c:strRef>
              <c:f>Sheet1!$B$15:$B$27</c:f>
              <c:strCache>
                <c:ptCount val="13"/>
                <c:pt idx="0">
                  <c:v>HP</c:v>
                </c:pt>
                <c:pt idx="1">
                  <c:v>IBM</c:v>
                </c:pt>
                <c:pt idx="2">
                  <c:v>Dell</c:v>
                </c:pt>
                <c:pt idx="3">
                  <c:v>Cray</c:v>
                </c:pt>
                <c:pt idx="4">
                  <c:v>SGI</c:v>
                </c:pt>
                <c:pt idx="5">
                  <c:v>Sun</c:v>
                </c:pt>
                <c:pt idx="6">
                  <c:v>Fujitsu</c:v>
                </c:pt>
                <c:pt idx="7">
                  <c:v>NEC</c:v>
                </c:pt>
                <c:pt idx="8">
                  <c:v>Appro</c:v>
                </c:pt>
                <c:pt idx="9">
                  <c:v>Hitachi</c:v>
                </c:pt>
                <c:pt idx="10">
                  <c:v>Dawning</c:v>
                </c:pt>
                <c:pt idx="11">
                  <c:v>Bull</c:v>
                </c:pt>
                <c:pt idx="12">
                  <c:v>Other</c:v>
                </c:pt>
              </c:strCache>
            </c:strRef>
          </c:cat>
          <c:val>
            <c:numRef>
              <c:f>Sheet1!$C$15:$C$27</c:f>
              <c:numCache>
                <c:formatCode>_(* #,##0_);_(* \(#,##0\);_(* "-"??_);_(@_)</c:formatCode>
                <c:ptCount val="13"/>
                <c:pt idx="0">
                  <c:v>3017555.3506050468</c:v>
                </c:pt>
                <c:pt idx="1">
                  <c:v>2825086.8754904657</c:v>
                </c:pt>
                <c:pt idx="2">
                  <c:v>1462994.5</c:v>
                </c:pt>
                <c:pt idx="3">
                  <c:v>273225</c:v>
                </c:pt>
                <c:pt idx="4">
                  <c:v>258958.98041933595</c:v>
                </c:pt>
                <c:pt idx="5">
                  <c:v>178227.09999999998</c:v>
                </c:pt>
                <c:pt idx="6">
                  <c:v>134595.6</c:v>
                </c:pt>
                <c:pt idx="7">
                  <c:v>102429</c:v>
                </c:pt>
                <c:pt idx="8">
                  <c:v>109664.98025532137</c:v>
                </c:pt>
                <c:pt idx="9">
                  <c:v>59257</c:v>
                </c:pt>
                <c:pt idx="10">
                  <c:v>63469.46</c:v>
                </c:pt>
                <c:pt idx="11">
                  <c:v>106112.43</c:v>
                </c:pt>
                <c:pt idx="12">
                  <c:v>912747.11001537938</c:v>
                </c:pt>
              </c:numCache>
            </c:numRef>
          </c:val>
        </c:ser>
        <c:firstSliceAng val="0"/>
      </c:pieChart>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27638893414185611"/>
          <c:y val="0.32558017801037437"/>
          <c:w val="0.46388888888889229"/>
          <c:h val="0.77314814814815203"/>
        </c:manualLayout>
      </c:layout>
      <c:pieChart>
        <c:varyColors val="1"/>
        <c:ser>
          <c:idx val="0"/>
          <c:order val="0"/>
          <c:dLbls>
            <c:dLbl>
              <c:idx val="1"/>
              <c:numFmt formatCode="0.0%" sourceLinked="0"/>
              <c:spPr/>
              <c:txPr>
                <a:bodyPr/>
                <a:lstStyle/>
                <a:p>
                  <a:pPr>
                    <a:defRPr sz="1800" b="1" i="0" baseline="0">
                      <a:solidFill>
                        <a:schemeClr val="tx2"/>
                      </a:solidFill>
                    </a:defRPr>
                  </a:pPr>
                  <a:endParaRPr lang="en-US"/>
                </a:p>
              </c:txPr>
            </c:dLbl>
            <c:dLbl>
              <c:idx val="2"/>
              <c:numFmt formatCode="0.0%" sourceLinked="0"/>
              <c:spPr/>
              <c:txPr>
                <a:bodyPr/>
                <a:lstStyle/>
                <a:p>
                  <a:pPr>
                    <a:defRPr sz="1800" b="1" i="0" baseline="0">
                      <a:solidFill>
                        <a:schemeClr val="tx1"/>
                      </a:solidFill>
                    </a:defRPr>
                  </a:pPr>
                  <a:endParaRPr lang="en-US"/>
                </a:p>
              </c:txPr>
            </c:dLbl>
            <c:numFmt formatCode="0.0%" sourceLinked="0"/>
            <c:txPr>
              <a:bodyPr/>
              <a:lstStyle/>
              <a:p>
                <a:pPr>
                  <a:defRPr sz="1800" b="1" i="0" baseline="0"/>
                </a:pPr>
                <a:endParaRPr lang="en-US"/>
              </a:p>
            </c:txPr>
            <c:dLblPos val="bestFit"/>
            <c:showCatName val="1"/>
            <c:showPercent val="1"/>
            <c:showLeaderLines val="1"/>
          </c:dLbls>
          <c:cat>
            <c:strRef>
              <c:f>Sheet1!$J$7:$J$17</c:f>
              <c:strCache>
                <c:ptCount val="11"/>
                <c:pt idx="0">
                  <c:v>IBM</c:v>
                </c:pt>
                <c:pt idx="1">
                  <c:v>HP</c:v>
                </c:pt>
                <c:pt idx="2">
                  <c:v>Cray</c:v>
                </c:pt>
                <c:pt idx="3">
                  <c:v>Dell</c:v>
                </c:pt>
                <c:pt idx="4">
                  <c:v>Bull</c:v>
                </c:pt>
                <c:pt idx="5">
                  <c:v>SGI</c:v>
                </c:pt>
                <c:pt idx="6">
                  <c:v>Appro</c:v>
                </c:pt>
                <c:pt idx="7">
                  <c:v>Sun</c:v>
                </c:pt>
                <c:pt idx="8">
                  <c:v>NEC</c:v>
                </c:pt>
                <c:pt idx="9">
                  <c:v>Dawning</c:v>
                </c:pt>
                <c:pt idx="10">
                  <c:v>Other</c:v>
                </c:pt>
              </c:strCache>
            </c:strRef>
          </c:cat>
          <c:val>
            <c:numRef>
              <c:f>Sheet1!$K$7:$K$17</c:f>
              <c:numCache>
                <c:formatCode>_(* #,##0_);_(* \(#,##0\);_(* "-"??_);_(@_)</c:formatCode>
                <c:ptCount val="11"/>
                <c:pt idx="0">
                  <c:v>1844071.9718157682</c:v>
                </c:pt>
                <c:pt idx="1">
                  <c:v>879785</c:v>
                </c:pt>
                <c:pt idx="2">
                  <c:v>273225</c:v>
                </c:pt>
                <c:pt idx="3">
                  <c:v>159897</c:v>
                </c:pt>
                <c:pt idx="4">
                  <c:v>94666.9</c:v>
                </c:pt>
                <c:pt idx="5">
                  <c:v>85107</c:v>
                </c:pt>
                <c:pt idx="6">
                  <c:v>43208.480255321643</c:v>
                </c:pt>
                <c:pt idx="7">
                  <c:v>19530</c:v>
                </c:pt>
                <c:pt idx="8">
                  <c:v>15767</c:v>
                </c:pt>
                <c:pt idx="9">
                  <c:v>4986.1200000000044</c:v>
                </c:pt>
                <c:pt idx="10">
                  <c:v>61332.265466666329</c:v>
                </c:pt>
              </c:numCache>
            </c:numRef>
          </c:val>
        </c:ser>
        <c:dLbls>
          <c:showCatName val="1"/>
          <c:showPercent val="1"/>
        </c:dLbls>
        <c:firstSliceAng val="0"/>
      </c:pieChart>
    </c:plotArea>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5" tIns="48327" rIns="96655" bIns="48327" numCol="1" anchor="t" anchorCtr="0" compatLnSpc="1">
            <a:prstTxWarp prst="textNoShape">
              <a:avLst/>
            </a:prstTxWarp>
          </a:bodyPr>
          <a:lstStyle>
            <a:lvl1pPr defTabSz="966788">
              <a:defRPr sz="1200" smtClean="0"/>
            </a:lvl1pPr>
          </a:lstStyle>
          <a:p>
            <a:pPr>
              <a:defRPr/>
            </a:pPr>
            <a:endParaRPr lang="en-US"/>
          </a:p>
        </p:txBody>
      </p:sp>
      <p:sp>
        <p:nvSpPr>
          <p:cNvPr id="22531"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55" tIns="48327" rIns="96655" bIns="48327" numCol="1" anchor="t" anchorCtr="0" compatLnSpc="1">
            <a:prstTxWarp prst="textNoShape">
              <a:avLst/>
            </a:prstTxWarp>
          </a:bodyPr>
          <a:lstStyle>
            <a:lvl1pPr algn="r" defTabSz="966788">
              <a:defRPr sz="1200" smtClean="0"/>
            </a:lvl1pPr>
          </a:lstStyle>
          <a:p>
            <a:pPr>
              <a:defRPr/>
            </a:pPr>
            <a:endParaRPr lang="en-US"/>
          </a:p>
        </p:txBody>
      </p:sp>
      <p:sp>
        <p:nvSpPr>
          <p:cNvPr id="22532"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55" tIns="48327" rIns="96655" bIns="48327" numCol="1" anchor="b" anchorCtr="0" compatLnSpc="1">
            <a:prstTxWarp prst="textNoShape">
              <a:avLst/>
            </a:prstTxWarp>
          </a:bodyPr>
          <a:lstStyle>
            <a:lvl1pPr defTabSz="966788">
              <a:defRPr sz="1200" smtClean="0"/>
            </a:lvl1pPr>
          </a:lstStyle>
          <a:p>
            <a:pPr>
              <a:defRPr/>
            </a:pPr>
            <a:endParaRPr lang="en-US"/>
          </a:p>
        </p:txBody>
      </p:sp>
      <p:sp>
        <p:nvSpPr>
          <p:cNvPr id="22533"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55" tIns="48327" rIns="96655" bIns="48327" numCol="1" anchor="b" anchorCtr="0" compatLnSpc="1">
            <a:prstTxWarp prst="textNoShape">
              <a:avLst/>
            </a:prstTxWarp>
          </a:bodyPr>
          <a:lstStyle>
            <a:lvl1pPr algn="r" defTabSz="966788">
              <a:defRPr sz="1200" smtClean="0"/>
            </a:lvl1pPr>
          </a:lstStyle>
          <a:p>
            <a:pPr>
              <a:defRPr/>
            </a:pPr>
            <a:fld id="{EB853BD6-E84C-44E3-9068-C4B6DC74705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hdr" sz="quarter"/>
          </p:nvPr>
        </p:nvSpPr>
        <p:spPr bwMode="auto">
          <a:xfrm>
            <a:off x="568325" y="158750"/>
            <a:ext cx="6178550" cy="481013"/>
          </a:xfrm>
          <a:prstGeom prst="rect">
            <a:avLst/>
          </a:prstGeom>
          <a:noFill/>
          <a:ln w="9525">
            <a:noFill/>
            <a:miter lim="800000"/>
            <a:headEnd/>
            <a:tailEnd/>
          </a:ln>
          <a:effectLst/>
        </p:spPr>
        <p:txBody>
          <a:bodyPr vert="horz" wrap="square" lIns="96655" tIns="48327" rIns="96655" bIns="48327" numCol="1" anchor="t" anchorCtr="0" compatLnSpc="1">
            <a:prstTxWarp prst="textNoShape">
              <a:avLst/>
            </a:prstTxWarp>
          </a:bodyPr>
          <a:lstStyle>
            <a:lvl1pPr defTabSz="966788">
              <a:defRPr sz="1500" b="1" smtClean="0">
                <a:solidFill>
                  <a:schemeClr val="bg2"/>
                </a:solidFill>
              </a:defRPr>
            </a:lvl1pPr>
          </a:lstStyle>
          <a:p>
            <a:pPr>
              <a:defRPr/>
            </a:pPr>
            <a:r>
              <a:rPr lang="en-US"/>
              <a:t>Title of Presentation</a:t>
            </a:r>
          </a:p>
          <a:p>
            <a:pPr>
              <a:defRPr/>
            </a:pPr>
            <a:r>
              <a:rPr lang="en-US"/>
              <a:t>Client</a:t>
            </a:r>
          </a:p>
        </p:txBody>
      </p:sp>
      <p:sp>
        <p:nvSpPr>
          <p:cNvPr id="125955" name="Rectangle 4"/>
          <p:cNvSpPr>
            <a:spLocks noGrp="1" noRot="1" noChangeAspect="1" noChangeArrowheads="1" noTextEdit="1"/>
          </p:cNvSpPr>
          <p:nvPr>
            <p:ph type="sldImg" idx="2"/>
          </p:nvPr>
        </p:nvSpPr>
        <p:spPr bwMode="auto">
          <a:xfrm>
            <a:off x="852488" y="879475"/>
            <a:ext cx="5611812" cy="4208463"/>
          </a:xfrm>
          <a:prstGeom prst="rect">
            <a:avLst/>
          </a:prstGeom>
          <a:noFill/>
          <a:ln w="9525">
            <a:solidFill>
              <a:srgbClr val="000000"/>
            </a:solidFill>
            <a:miter lim="800000"/>
            <a:headEnd/>
            <a:tailEnd/>
          </a:ln>
        </p:spPr>
      </p:sp>
      <p:sp>
        <p:nvSpPr>
          <p:cNvPr id="97285" name="Rectangle 5"/>
          <p:cNvSpPr>
            <a:spLocks noGrp="1" noChangeArrowheads="1"/>
          </p:cNvSpPr>
          <p:nvPr>
            <p:ph type="body" sz="quarter" idx="3"/>
          </p:nvPr>
        </p:nvSpPr>
        <p:spPr bwMode="auto">
          <a:xfrm>
            <a:off x="568325" y="5280025"/>
            <a:ext cx="6178550" cy="3841750"/>
          </a:xfrm>
          <a:prstGeom prst="rect">
            <a:avLst/>
          </a:prstGeom>
          <a:noFill/>
          <a:ln w="9525">
            <a:noFill/>
            <a:miter lim="800000"/>
            <a:headEnd/>
            <a:tailEnd/>
          </a:ln>
          <a:effectLst/>
        </p:spPr>
        <p:txBody>
          <a:bodyPr vert="horz" wrap="square" lIns="96655" tIns="48327" rIns="96655" bIns="4832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7286" name="Rectangle 6"/>
          <p:cNvSpPr>
            <a:spLocks noGrp="1" noChangeArrowheads="1"/>
          </p:cNvSpPr>
          <p:nvPr>
            <p:ph type="ftr" sz="quarter" idx="4"/>
          </p:nvPr>
        </p:nvSpPr>
        <p:spPr bwMode="auto">
          <a:xfrm>
            <a:off x="568325" y="9361488"/>
            <a:ext cx="5283200" cy="239712"/>
          </a:xfrm>
          <a:prstGeom prst="rect">
            <a:avLst/>
          </a:prstGeom>
          <a:noFill/>
          <a:ln w="9525">
            <a:noFill/>
            <a:miter lim="800000"/>
            <a:headEnd/>
            <a:tailEnd/>
          </a:ln>
          <a:effectLst/>
        </p:spPr>
        <p:txBody>
          <a:bodyPr vert="horz" wrap="square" lIns="96655" tIns="48327" rIns="96655" bIns="48327" numCol="1" anchor="b" anchorCtr="0" compatLnSpc="1">
            <a:prstTxWarp prst="textNoShape">
              <a:avLst/>
            </a:prstTxWarp>
          </a:bodyPr>
          <a:lstStyle>
            <a:lvl1pPr defTabSz="966788">
              <a:lnSpc>
                <a:spcPct val="90000"/>
              </a:lnSpc>
              <a:spcBef>
                <a:spcPct val="15000"/>
              </a:spcBef>
              <a:defRPr sz="900" smtClean="0">
                <a:solidFill>
                  <a:schemeClr val="bg2"/>
                </a:solidFill>
              </a:defRPr>
            </a:lvl1pPr>
          </a:lstStyle>
          <a:p>
            <a:pPr>
              <a:defRPr/>
            </a:pPr>
            <a:r>
              <a:rPr lang="en-US"/>
              <a:t>Copyright 2007 IDC. Reproduction is forbidden unless authorized. All rights reserved.</a:t>
            </a:r>
          </a:p>
        </p:txBody>
      </p:sp>
      <p:sp>
        <p:nvSpPr>
          <p:cNvPr id="97287" name="Rectangle 7"/>
          <p:cNvSpPr>
            <a:spLocks noGrp="1" noChangeArrowheads="1"/>
          </p:cNvSpPr>
          <p:nvPr>
            <p:ph type="sldNum" sz="quarter" idx="5"/>
          </p:nvPr>
        </p:nvSpPr>
        <p:spPr bwMode="auto">
          <a:xfrm>
            <a:off x="6096000" y="9361488"/>
            <a:ext cx="731838" cy="239712"/>
          </a:xfrm>
          <a:prstGeom prst="rect">
            <a:avLst/>
          </a:prstGeom>
          <a:noFill/>
          <a:ln w="9525">
            <a:noFill/>
            <a:miter lim="800000"/>
            <a:headEnd/>
            <a:tailEnd/>
          </a:ln>
          <a:effectLst/>
        </p:spPr>
        <p:txBody>
          <a:bodyPr vert="horz" wrap="square" lIns="96655" tIns="48327" rIns="96655" bIns="48327" numCol="1" anchor="b" anchorCtr="0" compatLnSpc="1">
            <a:prstTxWarp prst="textNoShape">
              <a:avLst/>
            </a:prstTxWarp>
          </a:bodyPr>
          <a:lstStyle>
            <a:lvl1pPr algn="r" defTabSz="966788">
              <a:lnSpc>
                <a:spcPct val="90000"/>
              </a:lnSpc>
              <a:spcBef>
                <a:spcPct val="15000"/>
              </a:spcBef>
              <a:defRPr sz="1000" smtClean="0">
                <a:solidFill>
                  <a:schemeClr val="bg2"/>
                </a:solidFill>
              </a:defRPr>
            </a:lvl1pPr>
          </a:lstStyle>
          <a:p>
            <a:pPr>
              <a:defRPr/>
            </a:pPr>
            <a:fld id="{710DB7ED-E2A2-4C95-983E-613E2FD02217}" type="slidenum">
              <a:rPr lang="en-US"/>
              <a:pPr>
                <a:defRPr/>
              </a:pPr>
              <a:t>‹#›</a:t>
            </a:fld>
            <a:endParaRPr lang="en-US"/>
          </a:p>
        </p:txBody>
      </p:sp>
      <p:sp>
        <p:nvSpPr>
          <p:cNvPr id="97291" name="Line 11"/>
          <p:cNvSpPr>
            <a:spLocks noChangeShapeType="1"/>
          </p:cNvSpPr>
          <p:nvPr/>
        </p:nvSpPr>
        <p:spPr bwMode="auto">
          <a:xfrm>
            <a:off x="568325" y="9280525"/>
            <a:ext cx="6178550" cy="0"/>
          </a:xfrm>
          <a:prstGeom prst="line">
            <a:avLst/>
          </a:prstGeom>
          <a:noFill/>
          <a:ln w="9525">
            <a:solidFill>
              <a:srgbClr val="013064"/>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190500" indent="190500" algn="l" rtl="0" eaLnBrk="0" fontAlgn="base" hangingPunct="0">
      <a:spcBef>
        <a:spcPct val="30000"/>
      </a:spcBef>
      <a:spcAft>
        <a:spcPct val="0"/>
      </a:spcAft>
      <a:buClr>
        <a:srgbClr val="A50001"/>
      </a:buClr>
      <a:buFont typeface="Wingdings" pitchFamily="2" charset="2"/>
      <a:buChar char="§"/>
      <a:defRPr sz="1200" kern="1200">
        <a:solidFill>
          <a:schemeClr val="tx1"/>
        </a:solidFill>
        <a:latin typeface="Arial" charset="0"/>
        <a:ea typeface="+mn-ea"/>
        <a:cs typeface="+mn-cs"/>
      </a:defRPr>
    </a:lvl2pPr>
    <a:lvl3pPr marL="571500" indent="190500" algn="l" rtl="0" eaLnBrk="0" fontAlgn="base" hangingPunct="0">
      <a:spcBef>
        <a:spcPct val="30000"/>
      </a:spcBef>
      <a:spcAft>
        <a:spcPct val="0"/>
      </a:spcAft>
      <a:buClr>
        <a:srgbClr val="F9DD37"/>
      </a:buClr>
      <a:buChar char="–"/>
      <a:defRPr sz="1200" kern="1200">
        <a:solidFill>
          <a:schemeClr val="tx1"/>
        </a:solidFill>
        <a:latin typeface="Arial" charset="0"/>
        <a:ea typeface="+mn-ea"/>
        <a:cs typeface="+mn-cs"/>
      </a:defRPr>
    </a:lvl3pPr>
    <a:lvl4pPr marL="952500" indent="190500" algn="l" rtl="0" eaLnBrk="0" fontAlgn="base" hangingPunct="0">
      <a:spcBef>
        <a:spcPct val="30000"/>
      </a:spcBef>
      <a:spcAft>
        <a:spcPct val="0"/>
      </a:spcAft>
      <a:buClr>
        <a:srgbClr val="013064"/>
      </a:buClr>
      <a:buChar char="•"/>
      <a:defRPr sz="1200" kern="1200">
        <a:solidFill>
          <a:schemeClr val="tx1"/>
        </a:solidFill>
        <a:latin typeface="Arial" charset="0"/>
        <a:ea typeface="+mn-ea"/>
        <a:cs typeface="+mn-cs"/>
      </a:defRPr>
    </a:lvl4pPr>
    <a:lvl5pPr marL="1333500" indent="190500" algn="l" rtl="0" eaLnBrk="0" fontAlgn="base" hangingPunct="0">
      <a:spcBef>
        <a:spcPct val="30000"/>
      </a:spcBef>
      <a:spcAft>
        <a:spcPct val="0"/>
      </a:spcAft>
      <a:buClr>
        <a:srgbClr val="DDD6AA"/>
      </a:buClr>
      <a:buChar char="–"/>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a:noFill/>
        </p:spPr>
        <p:txBody>
          <a:bodyPr/>
          <a:lstStyle/>
          <a:p>
            <a:r>
              <a:rPr lang="en-US"/>
              <a:t>Title of Presentation</a:t>
            </a:r>
          </a:p>
          <a:p>
            <a:r>
              <a:rPr lang="en-US" b="0"/>
              <a:t>Client</a:t>
            </a:r>
          </a:p>
        </p:txBody>
      </p:sp>
      <p:sp>
        <p:nvSpPr>
          <p:cNvPr id="126979" name="Rectangle 6"/>
          <p:cNvSpPr>
            <a:spLocks noGrp="1" noChangeArrowheads="1"/>
          </p:cNvSpPr>
          <p:nvPr>
            <p:ph type="ftr" sz="quarter" idx="4"/>
          </p:nvPr>
        </p:nvSpPr>
        <p:spPr>
          <a:noFill/>
        </p:spPr>
        <p:txBody>
          <a:bodyPr/>
          <a:lstStyle/>
          <a:p>
            <a:r>
              <a:rPr lang="en-US"/>
              <a:t>Copyright 2007 IDC. Reproduction is forbidden unless authorized. All rights reserved.</a:t>
            </a:r>
          </a:p>
        </p:txBody>
      </p:sp>
      <p:sp>
        <p:nvSpPr>
          <p:cNvPr id="126980" name="Rectangle 7"/>
          <p:cNvSpPr>
            <a:spLocks noGrp="1" noChangeArrowheads="1"/>
          </p:cNvSpPr>
          <p:nvPr>
            <p:ph type="sldNum" sz="quarter" idx="5"/>
          </p:nvPr>
        </p:nvSpPr>
        <p:spPr>
          <a:noFill/>
        </p:spPr>
        <p:txBody>
          <a:bodyPr/>
          <a:lstStyle/>
          <a:p>
            <a:fld id="{7581BA5D-D5F0-4D72-9667-3385C338A0B4}"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hdr" sz="quarter"/>
          </p:nvPr>
        </p:nvSpPr>
        <p:spPr>
          <a:noFill/>
        </p:spPr>
        <p:txBody>
          <a:bodyPr/>
          <a:lstStyle/>
          <a:p>
            <a:r>
              <a:rPr lang="en-US" smtClean="0"/>
              <a:t>Title of Presentation</a:t>
            </a:r>
          </a:p>
          <a:p>
            <a:r>
              <a:rPr lang="en-US" b="0" smtClean="0"/>
              <a:t>Client</a:t>
            </a:r>
          </a:p>
        </p:txBody>
      </p:sp>
      <p:sp>
        <p:nvSpPr>
          <p:cNvPr id="133123" name="Rectangle 6"/>
          <p:cNvSpPr>
            <a:spLocks noGrp="1" noChangeArrowheads="1"/>
          </p:cNvSpPr>
          <p:nvPr>
            <p:ph type="ftr" sz="quarter" idx="4"/>
          </p:nvPr>
        </p:nvSpPr>
        <p:spPr>
          <a:noFill/>
        </p:spPr>
        <p:txBody>
          <a:bodyPr/>
          <a:lstStyle/>
          <a:p>
            <a:r>
              <a:rPr lang="en-US" smtClean="0"/>
              <a:t>Copyright 2007 IDC. Reproduction is forbidden unless authorized. All rights reserved.</a:t>
            </a:r>
          </a:p>
        </p:txBody>
      </p:sp>
      <p:sp>
        <p:nvSpPr>
          <p:cNvPr id="133124" name="Rectangle 7"/>
          <p:cNvSpPr>
            <a:spLocks noGrp="1" noChangeArrowheads="1"/>
          </p:cNvSpPr>
          <p:nvPr>
            <p:ph type="sldNum" sz="quarter" idx="5"/>
          </p:nvPr>
        </p:nvSpPr>
        <p:spPr>
          <a:noFill/>
        </p:spPr>
        <p:txBody>
          <a:bodyPr/>
          <a:lstStyle/>
          <a:p>
            <a:fld id="{19D2BCF1-02A2-4624-A6FD-0034EC746C65}" type="slidenum">
              <a:rPr lang="en-US" smtClean="0"/>
              <a:pPr/>
              <a:t>10</a:t>
            </a:fld>
            <a:endParaRPr lang="en-US" smtClean="0"/>
          </a:p>
        </p:txBody>
      </p:sp>
      <p:sp>
        <p:nvSpPr>
          <p:cNvPr id="133125" name="Rectangle 2"/>
          <p:cNvSpPr>
            <a:spLocks noGrp="1" noRot="1" noChangeAspect="1" noChangeArrowheads="1" noTextEdit="1"/>
          </p:cNvSpPr>
          <p:nvPr>
            <p:ph type="sldImg"/>
          </p:nvPr>
        </p:nvSpPr>
        <p:spPr>
          <a:ln/>
        </p:spPr>
      </p:sp>
      <p:sp>
        <p:nvSpPr>
          <p:cNvPr id="13312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8CBD23-A470-4CC0-A720-BA2D1C0AC74E}" type="slidenum">
              <a:rPr lang="en-US"/>
              <a:pPr/>
              <a:t>11</a:t>
            </a:fld>
            <a:endParaRPr lang="en-US"/>
          </a:p>
        </p:txBody>
      </p:sp>
      <p:sp>
        <p:nvSpPr>
          <p:cNvPr id="1534978" name="Rectangle 2"/>
          <p:cNvSpPr>
            <a:spLocks noGrp="1" noRot="1" noChangeAspect="1" noChangeArrowheads="1" noTextEdit="1"/>
          </p:cNvSpPr>
          <p:nvPr>
            <p:ph type="sldImg"/>
          </p:nvPr>
        </p:nvSpPr>
        <p:spPr>
          <a:xfrm>
            <a:off x="852488" y="879475"/>
            <a:ext cx="5610225" cy="4208463"/>
          </a:xfrm>
          <a:ln/>
        </p:spPr>
      </p:sp>
      <p:sp>
        <p:nvSpPr>
          <p:cNvPr id="1534979" name="Rectangle 3"/>
          <p:cNvSpPr>
            <a:spLocks noGrp="1" noChangeArrowheads="1"/>
          </p:cNvSpPr>
          <p:nvPr>
            <p:ph type="body" idx="1"/>
          </p:nvPr>
        </p:nvSpPr>
        <p:spPr>
          <a:xfrm>
            <a:off x="568960" y="5280660"/>
            <a:ext cx="6177280" cy="3840480"/>
          </a:xfrm>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B79D0A-0FF3-4F15-9143-667A7B8A8D44}" type="slidenum">
              <a:rPr lang="en-US"/>
              <a:pPr/>
              <a:t>12</a:t>
            </a:fld>
            <a:endParaRPr lang="en-US"/>
          </a:p>
        </p:txBody>
      </p:sp>
      <p:sp>
        <p:nvSpPr>
          <p:cNvPr id="1539074" name="Rectangle 2"/>
          <p:cNvSpPr>
            <a:spLocks noGrp="1" noRot="1" noChangeAspect="1" noChangeArrowheads="1" noTextEdit="1"/>
          </p:cNvSpPr>
          <p:nvPr>
            <p:ph type="sldImg"/>
          </p:nvPr>
        </p:nvSpPr>
        <p:spPr>
          <a:xfrm>
            <a:off x="1231054" y="720090"/>
            <a:ext cx="4875106" cy="3600450"/>
          </a:xfrm>
          <a:ln/>
        </p:spPr>
      </p:sp>
      <p:sp>
        <p:nvSpPr>
          <p:cNvPr id="1539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hdr" sz="quarter"/>
          </p:nvPr>
        </p:nvSpPr>
        <p:spPr>
          <a:noFill/>
        </p:spPr>
        <p:txBody>
          <a:bodyPr/>
          <a:lstStyle/>
          <a:p>
            <a:r>
              <a:rPr lang="en-US"/>
              <a:t>Title of Presentation</a:t>
            </a:r>
          </a:p>
          <a:p>
            <a:r>
              <a:rPr lang="en-US" b="0"/>
              <a:t>Client</a:t>
            </a:r>
          </a:p>
        </p:txBody>
      </p:sp>
      <p:sp>
        <p:nvSpPr>
          <p:cNvPr id="152579" name="Rectangle 6"/>
          <p:cNvSpPr>
            <a:spLocks noGrp="1" noChangeArrowheads="1"/>
          </p:cNvSpPr>
          <p:nvPr>
            <p:ph type="ftr" sz="quarter" idx="4"/>
          </p:nvPr>
        </p:nvSpPr>
        <p:spPr>
          <a:noFill/>
        </p:spPr>
        <p:txBody>
          <a:bodyPr/>
          <a:lstStyle/>
          <a:p>
            <a:r>
              <a:rPr lang="en-US"/>
              <a:t>Copyright 2007 IDC. Reproduction is forbidden unless authorized. All rights reserved.</a:t>
            </a:r>
          </a:p>
        </p:txBody>
      </p:sp>
      <p:sp>
        <p:nvSpPr>
          <p:cNvPr id="152580" name="Rectangle 7"/>
          <p:cNvSpPr>
            <a:spLocks noGrp="1" noChangeArrowheads="1"/>
          </p:cNvSpPr>
          <p:nvPr>
            <p:ph type="sldNum" sz="quarter" idx="5"/>
          </p:nvPr>
        </p:nvSpPr>
        <p:spPr>
          <a:noFill/>
        </p:spPr>
        <p:txBody>
          <a:bodyPr/>
          <a:lstStyle/>
          <a:p>
            <a:fld id="{AE2C729A-136D-4C9E-A603-78CC720577DD}" type="slidenum">
              <a:rPr lang="en-US"/>
              <a:pPr/>
              <a:t>13</a:t>
            </a:fld>
            <a:endParaRPr lang="en-US"/>
          </a:p>
        </p:txBody>
      </p:sp>
      <p:sp>
        <p:nvSpPr>
          <p:cNvPr id="152581" name="Rectangle 2"/>
          <p:cNvSpPr>
            <a:spLocks noGrp="1" noRot="1" noChangeAspect="1" noChangeArrowheads="1" noTextEdit="1"/>
          </p:cNvSpPr>
          <p:nvPr>
            <p:ph type="sldImg"/>
          </p:nvPr>
        </p:nvSpPr>
        <p:spPr>
          <a:ln/>
        </p:spPr>
      </p:sp>
      <p:sp>
        <p:nvSpPr>
          <p:cNvPr id="152582" name="Rectangle 3"/>
          <p:cNvSpPr>
            <a:spLocks noGrp="1" noChangeArrowheads="1"/>
          </p:cNvSpPr>
          <p:nvPr>
            <p:ph type="body" idx="1"/>
          </p:nvPr>
        </p:nvSpPr>
        <p:spPr>
          <a:noFill/>
          <a:ln/>
        </p:spPr>
        <p:txBody>
          <a:bodyPr/>
          <a:lstStyle/>
          <a:p>
            <a:pPr eaLnBrk="1" hangingPunct="1"/>
            <a:r>
              <a:rPr lang="en-US" smtClean="0"/>
              <a:t>Multi-core issue: hard to use(apps don’t scale well (or no apps at all) to take advantage of the processing capability), memory bandwidth limit,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3D2006-FD0B-42B4-A7E4-2D131035B8DB}" type="slidenum">
              <a:rPr lang="en-US"/>
              <a:pPr/>
              <a:t>14</a:t>
            </a:fld>
            <a:endParaRPr lang="en-US"/>
          </a:p>
        </p:txBody>
      </p:sp>
      <p:sp>
        <p:nvSpPr>
          <p:cNvPr id="1116162" name="Rectangle 2"/>
          <p:cNvSpPr>
            <a:spLocks noGrp="1" noRot="1" noChangeAspect="1" noChangeArrowheads="1" noTextEdit="1"/>
          </p:cNvSpPr>
          <p:nvPr>
            <p:ph type="sldImg"/>
          </p:nvPr>
        </p:nvSpPr>
        <p:spPr>
          <a:ln/>
        </p:spPr>
      </p:sp>
      <p:sp>
        <p:nvSpPr>
          <p:cNvPr id="1116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D922A5B-DF40-4805-B02F-E0864DC2B70D}"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D922A5B-DF40-4805-B02F-E0864DC2B70D}"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20743B-A24C-45E7-9D5C-C006EE1C9678}" type="slidenum">
              <a:rPr lang="en-US"/>
              <a:pPr/>
              <a:t>18</a:t>
            </a:fld>
            <a:endParaRPr lang="en-US"/>
          </a:p>
        </p:txBody>
      </p:sp>
      <p:sp>
        <p:nvSpPr>
          <p:cNvPr id="1518594" name="Rectangle 2"/>
          <p:cNvSpPr>
            <a:spLocks noGrp="1" noRot="1" noChangeAspect="1" noChangeArrowheads="1" noTextEdit="1"/>
          </p:cNvSpPr>
          <p:nvPr>
            <p:ph type="sldImg"/>
          </p:nvPr>
        </p:nvSpPr>
        <p:spPr>
          <a:xfrm>
            <a:off x="852488" y="879475"/>
            <a:ext cx="5611812" cy="4208463"/>
          </a:xfrm>
          <a:ln/>
        </p:spPr>
      </p:sp>
      <p:sp>
        <p:nvSpPr>
          <p:cNvPr id="1518595" name="Rectangle 3"/>
          <p:cNvSpPr>
            <a:spLocks noGrp="1" noChangeArrowheads="1"/>
          </p:cNvSpPr>
          <p:nvPr>
            <p:ph type="body" idx="1"/>
          </p:nvPr>
        </p:nvSpPr>
        <p:spPr>
          <a:xfrm>
            <a:off x="568960" y="5280660"/>
            <a:ext cx="6177280" cy="3840480"/>
          </a:xfrm>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20743B-A24C-45E7-9D5C-C006EE1C9678}" type="slidenum">
              <a:rPr lang="en-US"/>
              <a:pPr/>
              <a:t>2</a:t>
            </a:fld>
            <a:endParaRPr lang="en-US"/>
          </a:p>
        </p:txBody>
      </p:sp>
      <p:sp>
        <p:nvSpPr>
          <p:cNvPr id="1518594" name="Rectangle 2"/>
          <p:cNvSpPr>
            <a:spLocks noGrp="1" noRot="1" noChangeAspect="1" noChangeArrowheads="1" noTextEdit="1"/>
          </p:cNvSpPr>
          <p:nvPr>
            <p:ph type="sldImg"/>
          </p:nvPr>
        </p:nvSpPr>
        <p:spPr>
          <a:xfrm>
            <a:off x="852488" y="879475"/>
            <a:ext cx="5611812" cy="4208463"/>
          </a:xfrm>
          <a:ln/>
        </p:spPr>
      </p:sp>
      <p:sp>
        <p:nvSpPr>
          <p:cNvPr id="1518595" name="Rectangle 3"/>
          <p:cNvSpPr>
            <a:spLocks noGrp="1" noChangeArrowheads="1"/>
          </p:cNvSpPr>
          <p:nvPr>
            <p:ph type="body" idx="1"/>
          </p:nvPr>
        </p:nvSpPr>
        <p:spPr>
          <a:xfrm>
            <a:off x="568960" y="5280660"/>
            <a:ext cx="6177280" cy="3840480"/>
          </a:xfrm>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a:noFill/>
        </p:spPr>
        <p:txBody>
          <a:bodyPr/>
          <a:lstStyle/>
          <a:p>
            <a:r>
              <a:rPr lang="en-US"/>
              <a:t>Title of Presentation</a:t>
            </a:r>
          </a:p>
          <a:p>
            <a:r>
              <a:rPr lang="en-US" b="0"/>
              <a:t>Client</a:t>
            </a:r>
          </a:p>
        </p:txBody>
      </p:sp>
      <p:sp>
        <p:nvSpPr>
          <p:cNvPr id="130051" name="Rectangle 6"/>
          <p:cNvSpPr>
            <a:spLocks noGrp="1" noChangeArrowheads="1"/>
          </p:cNvSpPr>
          <p:nvPr>
            <p:ph type="ftr" sz="quarter" idx="4"/>
          </p:nvPr>
        </p:nvSpPr>
        <p:spPr>
          <a:noFill/>
        </p:spPr>
        <p:txBody>
          <a:bodyPr/>
          <a:lstStyle/>
          <a:p>
            <a:r>
              <a:rPr lang="en-US"/>
              <a:t>Copyright 2007 IDC. Reproduction is forbidden unless authorized. All rights reserved.</a:t>
            </a:r>
          </a:p>
        </p:txBody>
      </p:sp>
      <p:sp>
        <p:nvSpPr>
          <p:cNvPr id="130052" name="Rectangle 7"/>
          <p:cNvSpPr>
            <a:spLocks noGrp="1" noChangeArrowheads="1"/>
          </p:cNvSpPr>
          <p:nvPr>
            <p:ph type="sldNum" sz="quarter" idx="5"/>
          </p:nvPr>
        </p:nvSpPr>
        <p:spPr>
          <a:noFill/>
        </p:spPr>
        <p:txBody>
          <a:bodyPr/>
          <a:lstStyle/>
          <a:p>
            <a:fld id="{013BB37D-4E2B-495D-B0D2-89CB64A6D3AA}" type="slidenum">
              <a:rPr lang="en-US"/>
              <a:pPr/>
              <a:t>34</a:t>
            </a:fld>
            <a:endParaRPr lang="en-US"/>
          </a:p>
        </p:txBody>
      </p:sp>
      <p:sp>
        <p:nvSpPr>
          <p:cNvPr id="130053" name="Rectangle 2"/>
          <p:cNvSpPr>
            <a:spLocks noGrp="1" noRot="1" noChangeAspect="1" noChangeArrowheads="1" noTextEdit="1"/>
          </p:cNvSpPr>
          <p:nvPr>
            <p:ph type="sldImg"/>
          </p:nvPr>
        </p:nvSpPr>
        <p:spPr>
          <a:xfrm>
            <a:off x="1260475" y="720725"/>
            <a:ext cx="4795838" cy="3597275"/>
          </a:xfrm>
          <a:ln/>
        </p:spPr>
      </p:sp>
      <p:sp>
        <p:nvSpPr>
          <p:cNvPr id="130054" name="Rectangle 3"/>
          <p:cNvSpPr>
            <a:spLocks noGrp="1" noChangeArrowheads="1"/>
          </p:cNvSpPr>
          <p:nvPr>
            <p:ph type="body" idx="1"/>
          </p:nvPr>
        </p:nvSpPr>
        <p:spPr>
          <a:xfrm>
            <a:off x="973138" y="4560888"/>
            <a:ext cx="5368925" cy="3443287"/>
          </a:xfrm>
          <a:noFill/>
          <a:ln/>
        </p:spPr>
        <p:txBody>
          <a:bodyPr/>
          <a:lstStyle/>
          <a:p>
            <a:pPr eaLnBrk="1" hangingPunct="1"/>
            <a:endParaRPr lang="en-GB"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D922A5B-DF40-4805-B02F-E0864DC2B70D}"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D922A5B-DF40-4805-B02F-E0864DC2B70D}"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a:noFill/>
        </p:spPr>
        <p:txBody>
          <a:bodyPr/>
          <a:lstStyle/>
          <a:p>
            <a:r>
              <a:rPr lang="en-US"/>
              <a:t>Title of Presentation</a:t>
            </a:r>
          </a:p>
          <a:p>
            <a:r>
              <a:rPr lang="en-US" b="0"/>
              <a:t>Client</a:t>
            </a:r>
          </a:p>
        </p:txBody>
      </p:sp>
      <p:sp>
        <p:nvSpPr>
          <p:cNvPr id="130051" name="Rectangle 6"/>
          <p:cNvSpPr>
            <a:spLocks noGrp="1" noChangeArrowheads="1"/>
          </p:cNvSpPr>
          <p:nvPr>
            <p:ph type="ftr" sz="quarter" idx="4"/>
          </p:nvPr>
        </p:nvSpPr>
        <p:spPr>
          <a:noFill/>
        </p:spPr>
        <p:txBody>
          <a:bodyPr/>
          <a:lstStyle/>
          <a:p>
            <a:r>
              <a:rPr lang="en-US"/>
              <a:t>Copyright 2007 IDC. Reproduction is forbidden unless authorized. All rights reserved.</a:t>
            </a:r>
          </a:p>
        </p:txBody>
      </p:sp>
      <p:sp>
        <p:nvSpPr>
          <p:cNvPr id="130052" name="Rectangle 7"/>
          <p:cNvSpPr>
            <a:spLocks noGrp="1" noChangeArrowheads="1"/>
          </p:cNvSpPr>
          <p:nvPr>
            <p:ph type="sldNum" sz="quarter" idx="5"/>
          </p:nvPr>
        </p:nvSpPr>
        <p:spPr>
          <a:noFill/>
        </p:spPr>
        <p:txBody>
          <a:bodyPr/>
          <a:lstStyle/>
          <a:p>
            <a:fld id="{013BB37D-4E2B-495D-B0D2-89CB64A6D3AA}" type="slidenum">
              <a:rPr lang="en-US"/>
              <a:pPr/>
              <a:t>37</a:t>
            </a:fld>
            <a:endParaRPr lang="en-US"/>
          </a:p>
        </p:txBody>
      </p:sp>
      <p:sp>
        <p:nvSpPr>
          <p:cNvPr id="130053" name="Rectangle 2"/>
          <p:cNvSpPr>
            <a:spLocks noGrp="1" noRot="1" noChangeAspect="1" noChangeArrowheads="1" noTextEdit="1"/>
          </p:cNvSpPr>
          <p:nvPr>
            <p:ph type="sldImg"/>
          </p:nvPr>
        </p:nvSpPr>
        <p:spPr>
          <a:xfrm>
            <a:off x="1260475" y="720725"/>
            <a:ext cx="4795838" cy="3597275"/>
          </a:xfrm>
          <a:ln/>
        </p:spPr>
      </p:sp>
      <p:sp>
        <p:nvSpPr>
          <p:cNvPr id="130054" name="Rectangle 3"/>
          <p:cNvSpPr>
            <a:spLocks noGrp="1" noChangeArrowheads="1"/>
          </p:cNvSpPr>
          <p:nvPr>
            <p:ph type="body" idx="1"/>
          </p:nvPr>
        </p:nvSpPr>
        <p:spPr>
          <a:xfrm>
            <a:off x="973138" y="4560888"/>
            <a:ext cx="5368925" cy="3443287"/>
          </a:xfrm>
          <a:noFill/>
          <a:ln/>
        </p:spPr>
        <p:txBody>
          <a:bodyPr/>
          <a:lstStyle/>
          <a:p>
            <a:pPr eaLnBrk="1" hangingPunct="1"/>
            <a:endParaRPr lang="en-GB"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D922A5B-DF40-4805-B02F-E0864DC2B70D}"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4D0667D-95F6-4A75-AD6A-713787AD4431}"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hdr" sz="quarter"/>
          </p:nvPr>
        </p:nvSpPr>
        <p:spPr>
          <a:noFill/>
        </p:spPr>
        <p:txBody>
          <a:bodyPr/>
          <a:lstStyle/>
          <a:p>
            <a:r>
              <a:rPr lang="en-US" smtClean="0"/>
              <a:t>Title of Presentation</a:t>
            </a:r>
          </a:p>
          <a:p>
            <a:r>
              <a:rPr lang="en-US" b="0" smtClean="0"/>
              <a:t>Client</a:t>
            </a:r>
          </a:p>
        </p:txBody>
      </p:sp>
      <p:sp>
        <p:nvSpPr>
          <p:cNvPr id="98307" name="Rectangle 6"/>
          <p:cNvSpPr>
            <a:spLocks noGrp="1" noChangeArrowheads="1"/>
          </p:cNvSpPr>
          <p:nvPr>
            <p:ph type="ftr" sz="quarter" idx="4"/>
          </p:nvPr>
        </p:nvSpPr>
        <p:spPr>
          <a:noFill/>
        </p:spPr>
        <p:txBody>
          <a:bodyPr/>
          <a:lstStyle/>
          <a:p>
            <a:r>
              <a:rPr lang="en-US" smtClean="0"/>
              <a:t>Copyright 2007 IDC. Reproduction is forbidden unless authorized. All rights reserved.</a:t>
            </a:r>
          </a:p>
        </p:txBody>
      </p:sp>
      <p:sp>
        <p:nvSpPr>
          <p:cNvPr id="98308" name="Rectangle 7"/>
          <p:cNvSpPr>
            <a:spLocks noGrp="1" noChangeArrowheads="1"/>
          </p:cNvSpPr>
          <p:nvPr>
            <p:ph type="sldNum" sz="quarter" idx="5"/>
          </p:nvPr>
        </p:nvSpPr>
        <p:spPr>
          <a:noFill/>
        </p:spPr>
        <p:txBody>
          <a:bodyPr/>
          <a:lstStyle/>
          <a:p>
            <a:fld id="{90A3E445-6C11-4E55-AA3A-EBE7ECC0F863}" type="slidenum">
              <a:rPr lang="en-US" smtClean="0"/>
              <a:pPr/>
              <a:t>4</a:t>
            </a:fld>
            <a:endParaRPr lang="en-US" smtClean="0"/>
          </a:p>
        </p:txBody>
      </p:sp>
      <p:sp>
        <p:nvSpPr>
          <p:cNvPr id="98309" name="Rectangle 2"/>
          <p:cNvSpPr>
            <a:spLocks noGrp="1" noRot="1" noChangeAspect="1" noChangeArrowheads="1" noTextEdit="1"/>
          </p:cNvSpPr>
          <p:nvPr>
            <p:ph type="sldImg"/>
          </p:nvPr>
        </p:nvSpPr>
        <p:spPr>
          <a:ln/>
        </p:spPr>
      </p:sp>
      <p:sp>
        <p:nvSpPr>
          <p:cNvPr id="9831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4D0667D-95F6-4A75-AD6A-713787AD4431}"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4D0667D-95F6-4A75-AD6A-713787AD4431}"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4D0667D-95F6-4A75-AD6A-713787AD4431}"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D922A5B-DF40-4805-B02F-E0864DC2B70D}"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D922A5B-DF40-4805-B02F-E0864DC2B70D}"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D922A5B-DF40-4805-B02F-E0864DC2B70D}"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D922A5B-DF40-4805-B02F-E0864DC2B70D}"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131075" name="Notes Placeholder 2"/>
          <p:cNvSpPr>
            <a:spLocks noGrp="1"/>
          </p:cNvSpPr>
          <p:nvPr>
            <p:ph type="body" idx="1"/>
          </p:nvPr>
        </p:nvSpPr>
        <p:spPr>
          <a:noFill/>
          <a:ln/>
        </p:spPr>
        <p:txBody>
          <a:bodyPr/>
          <a:lstStyle/>
          <a:p>
            <a:r>
              <a:rPr lang="en-US" smtClean="0"/>
              <a:t>Could make each a separete chart</a:t>
            </a:r>
          </a:p>
        </p:txBody>
      </p:sp>
      <p:sp>
        <p:nvSpPr>
          <p:cNvPr id="131076" name="Header Placeholder 3"/>
          <p:cNvSpPr>
            <a:spLocks noGrp="1"/>
          </p:cNvSpPr>
          <p:nvPr>
            <p:ph type="hdr" sz="quarter"/>
          </p:nvPr>
        </p:nvSpPr>
        <p:spPr>
          <a:noFill/>
        </p:spPr>
        <p:txBody>
          <a:bodyPr/>
          <a:lstStyle/>
          <a:p>
            <a:r>
              <a:rPr lang="en-US" smtClean="0"/>
              <a:t>Title of Presentation</a:t>
            </a:r>
          </a:p>
          <a:p>
            <a:r>
              <a:rPr lang="en-US" smtClean="0"/>
              <a:t>Client</a:t>
            </a:r>
          </a:p>
        </p:txBody>
      </p:sp>
      <p:sp>
        <p:nvSpPr>
          <p:cNvPr id="131077" name="Footer Placeholder 4"/>
          <p:cNvSpPr>
            <a:spLocks noGrp="1"/>
          </p:cNvSpPr>
          <p:nvPr>
            <p:ph type="ftr" sz="quarter" idx="4"/>
          </p:nvPr>
        </p:nvSpPr>
        <p:spPr>
          <a:noFill/>
        </p:spPr>
        <p:txBody>
          <a:bodyPr/>
          <a:lstStyle/>
          <a:p>
            <a:r>
              <a:rPr lang="en-US" smtClean="0"/>
              <a:t>Copyright 2007 IDC. Reproduction is forbidden unless authorized. All rights reserved.</a:t>
            </a:r>
          </a:p>
        </p:txBody>
      </p:sp>
      <p:sp>
        <p:nvSpPr>
          <p:cNvPr id="131078" name="Slide Number Placeholder 5"/>
          <p:cNvSpPr>
            <a:spLocks noGrp="1"/>
          </p:cNvSpPr>
          <p:nvPr>
            <p:ph type="sldNum" sz="quarter" idx="5"/>
          </p:nvPr>
        </p:nvSpPr>
        <p:spPr>
          <a:noFill/>
        </p:spPr>
        <p:txBody>
          <a:bodyPr/>
          <a:lstStyle/>
          <a:p>
            <a:fld id="{2042C354-E59D-4B6C-B15C-1CABB52CAE6E}" type="slidenum">
              <a:rPr lang="en-US" smtClean="0"/>
              <a:pPr/>
              <a:t>5</a:t>
            </a:fld>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D922A5B-DF40-4805-B02F-E0864DC2B70D}"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a:noFill/>
        </p:spPr>
        <p:txBody>
          <a:bodyPr/>
          <a:lstStyle/>
          <a:p>
            <a:r>
              <a:rPr lang="en-US"/>
              <a:t>Title of Presentation</a:t>
            </a:r>
          </a:p>
          <a:p>
            <a:r>
              <a:rPr lang="en-US" b="0"/>
              <a:t>Client</a:t>
            </a:r>
          </a:p>
        </p:txBody>
      </p:sp>
      <p:sp>
        <p:nvSpPr>
          <p:cNvPr id="214019" name="Rectangle 6"/>
          <p:cNvSpPr>
            <a:spLocks noGrp="1" noChangeArrowheads="1"/>
          </p:cNvSpPr>
          <p:nvPr>
            <p:ph type="ftr" sz="quarter" idx="4"/>
          </p:nvPr>
        </p:nvSpPr>
        <p:spPr>
          <a:noFill/>
        </p:spPr>
        <p:txBody>
          <a:bodyPr/>
          <a:lstStyle/>
          <a:p>
            <a:r>
              <a:rPr lang="en-US"/>
              <a:t>Copyright 2007 IDC. Reproduction is forbidden unless authorized. All rights reserved.</a:t>
            </a:r>
          </a:p>
        </p:txBody>
      </p:sp>
      <p:sp>
        <p:nvSpPr>
          <p:cNvPr id="214020" name="Rectangle 7"/>
          <p:cNvSpPr>
            <a:spLocks noGrp="1" noChangeArrowheads="1"/>
          </p:cNvSpPr>
          <p:nvPr>
            <p:ph type="sldNum" sz="quarter" idx="5"/>
          </p:nvPr>
        </p:nvSpPr>
        <p:spPr>
          <a:noFill/>
        </p:spPr>
        <p:txBody>
          <a:bodyPr/>
          <a:lstStyle/>
          <a:p>
            <a:fld id="{568F4CDC-EFF1-4597-B4B2-B09289809EB3}" type="slidenum">
              <a:rPr lang="en-US"/>
              <a:pPr/>
              <a:t>59</a:t>
            </a:fld>
            <a:endParaRPr lang="en-US"/>
          </a:p>
        </p:txBody>
      </p:sp>
      <p:sp>
        <p:nvSpPr>
          <p:cNvPr id="214021" name="Rectangle 2"/>
          <p:cNvSpPr>
            <a:spLocks noGrp="1" noRot="1" noChangeAspect="1" noChangeArrowheads="1" noTextEdit="1"/>
          </p:cNvSpPr>
          <p:nvPr>
            <p:ph type="sldImg"/>
          </p:nvPr>
        </p:nvSpPr>
        <p:spPr>
          <a:xfrm>
            <a:off x="1257300" y="720725"/>
            <a:ext cx="4800600" cy="3600450"/>
          </a:xfrm>
          <a:ln/>
        </p:spPr>
      </p:sp>
      <p:sp>
        <p:nvSpPr>
          <p:cNvPr id="214022" name="Rectangle 3"/>
          <p:cNvSpPr>
            <a:spLocks noGrp="1" noChangeArrowheads="1"/>
          </p:cNvSpPr>
          <p:nvPr>
            <p:ph type="body" idx="1"/>
          </p:nvPr>
        </p:nvSpPr>
        <p:spPr>
          <a:xfrm>
            <a:off x="974725" y="4560888"/>
            <a:ext cx="5365750" cy="4319587"/>
          </a:xfrm>
          <a:noFill/>
          <a:ln/>
        </p:spPr>
        <p:txBody>
          <a:bodyPr/>
          <a:lstStyle/>
          <a:p>
            <a:pPr eaLnBrk="1" hangingPunct="1"/>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a:noFill/>
        </p:spPr>
        <p:txBody>
          <a:bodyPr/>
          <a:lstStyle/>
          <a:p>
            <a:r>
              <a:rPr lang="en-US"/>
              <a:t>Title of Presentation</a:t>
            </a:r>
          </a:p>
          <a:p>
            <a:r>
              <a:rPr lang="en-US" b="0"/>
              <a:t>Client</a:t>
            </a:r>
          </a:p>
        </p:txBody>
      </p:sp>
      <p:sp>
        <p:nvSpPr>
          <p:cNvPr id="214019" name="Rectangle 6"/>
          <p:cNvSpPr>
            <a:spLocks noGrp="1" noChangeArrowheads="1"/>
          </p:cNvSpPr>
          <p:nvPr>
            <p:ph type="ftr" sz="quarter" idx="4"/>
          </p:nvPr>
        </p:nvSpPr>
        <p:spPr>
          <a:noFill/>
        </p:spPr>
        <p:txBody>
          <a:bodyPr/>
          <a:lstStyle/>
          <a:p>
            <a:r>
              <a:rPr lang="en-US"/>
              <a:t>Copyright 2007 IDC. Reproduction is forbidden unless authorized. All rights reserved.</a:t>
            </a:r>
          </a:p>
        </p:txBody>
      </p:sp>
      <p:sp>
        <p:nvSpPr>
          <p:cNvPr id="214020" name="Rectangle 7"/>
          <p:cNvSpPr>
            <a:spLocks noGrp="1" noChangeArrowheads="1"/>
          </p:cNvSpPr>
          <p:nvPr>
            <p:ph type="sldNum" sz="quarter" idx="5"/>
          </p:nvPr>
        </p:nvSpPr>
        <p:spPr>
          <a:noFill/>
        </p:spPr>
        <p:txBody>
          <a:bodyPr/>
          <a:lstStyle/>
          <a:p>
            <a:fld id="{568F4CDC-EFF1-4597-B4B2-B09289809EB3}" type="slidenum">
              <a:rPr lang="en-US"/>
              <a:pPr/>
              <a:t>60</a:t>
            </a:fld>
            <a:endParaRPr lang="en-US"/>
          </a:p>
        </p:txBody>
      </p:sp>
      <p:sp>
        <p:nvSpPr>
          <p:cNvPr id="214021" name="Rectangle 2"/>
          <p:cNvSpPr>
            <a:spLocks noGrp="1" noRot="1" noChangeAspect="1" noChangeArrowheads="1" noTextEdit="1"/>
          </p:cNvSpPr>
          <p:nvPr>
            <p:ph type="sldImg"/>
          </p:nvPr>
        </p:nvSpPr>
        <p:spPr>
          <a:xfrm>
            <a:off x="1257300" y="720725"/>
            <a:ext cx="4800600" cy="3600450"/>
          </a:xfrm>
          <a:ln/>
        </p:spPr>
      </p:sp>
      <p:sp>
        <p:nvSpPr>
          <p:cNvPr id="214022" name="Rectangle 3"/>
          <p:cNvSpPr>
            <a:spLocks noGrp="1" noChangeArrowheads="1"/>
          </p:cNvSpPr>
          <p:nvPr>
            <p:ph type="body" idx="1"/>
          </p:nvPr>
        </p:nvSpPr>
        <p:spPr>
          <a:xfrm>
            <a:off x="974725" y="4560888"/>
            <a:ext cx="5365750" cy="4319587"/>
          </a:xfrm>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59E81C-2D0A-45B4-8709-6F62AB978070}" type="slidenum">
              <a:rPr lang="en-US"/>
              <a:pPr/>
              <a:t>6</a:t>
            </a:fld>
            <a:endParaRPr lang="en-US"/>
          </a:p>
        </p:txBody>
      </p:sp>
      <p:sp>
        <p:nvSpPr>
          <p:cNvPr id="1532930" name="Rectangle 2"/>
          <p:cNvSpPr>
            <a:spLocks noGrp="1" noRot="1" noChangeAspect="1" noChangeArrowheads="1" noTextEdit="1"/>
          </p:cNvSpPr>
          <p:nvPr>
            <p:ph type="sldImg"/>
          </p:nvPr>
        </p:nvSpPr>
        <p:spPr>
          <a:xfrm>
            <a:off x="852488" y="879475"/>
            <a:ext cx="5610225" cy="4208463"/>
          </a:xfrm>
          <a:ln/>
        </p:spPr>
      </p:sp>
      <p:sp>
        <p:nvSpPr>
          <p:cNvPr id="1532931" name="Rectangle 3"/>
          <p:cNvSpPr>
            <a:spLocks noGrp="1" noChangeArrowheads="1"/>
          </p:cNvSpPr>
          <p:nvPr>
            <p:ph type="body" idx="1"/>
          </p:nvPr>
        </p:nvSpPr>
        <p:spPr>
          <a:xfrm>
            <a:off x="568960" y="5280660"/>
            <a:ext cx="6177280" cy="3840480"/>
          </a:xfrm>
        </p:spPr>
        <p:txBody>
          <a:bodyP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Title of Presentation</a:t>
            </a:r>
          </a:p>
          <a:p>
            <a:pPr>
              <a:defRPr/>
            </a:pPr>
            <a:r>
              <a:rPr lang="en-US" smtClean="0"/>
              <a:t>Client</a:t>
            </a:r>
            <a:endParaRPr lang="en-US"/>
          </a:p>
        </p:txBody>
      </p:sp>
      <p:sp>
        <p:nvSpPr>
          <p:cNvPr id="5" name="Footer Placeholder 4"/>
          <p:cNvSpPr>
            <a:spLocks noGrp="1"/>
          </p:cNvSpPr>
          <p:nvPr>
            <p:ph type="ftr" sz="quarter" idx="11"/>
          </p:nvPr>
        </p:nvSpPr>
        <p:spPr/>
        <p:txBody>
          <a:bodyPr/>
          <a:lstStyle/>
          <a:p>
            <a:pPr>
              <a:defRPr/>
            </a:pPr>
            <a:r>
              <a:rPr lang="en-US" smtClean="0"/>
              <a:t>Copyright 2007 IDC. Reproduction is forbidden unless authorized. All rights reserved.</a:t>
            </a:r>
            <a:endParaRPr lang="en-US"/>
          </a:p>
        </p:txBody>
      </p:sp>
      <p:sp>
        <p:nvSpPr>
          <p:cNvPr id="6" name="Slide Number Placeholder 5"/>
          <p:cNvSpPr>
            <a:spLocks noGrp="1"/>
          </p:cNvSpPr>
          <p:nvPr>
            <p:ph type="sldNum" sz="quarter" idx="12"/>
          </p:nvPr>
        </p:nvSpPr>
        <p:spPr/>
        <p:txBody>
          <a:bodyPr/>
          <a:lstStyle/>
          <a:p>
            <a:pPr>
              <a:defRPr/>
            </a:pPr>
            <a:fld id="{710DB7ED-E2A2-4C95-983E-613E2FD02217}" type="slidenum">
              <a:rPr lang="en-US" smtClean="0"/>
              <a:pPr>
                <a:defRPr/>
              </a:pPr>
              <a:t>61</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20743B-A24C-45E7-9D5C-C006EE1C9678}" type="slidenum">
              <a:rPr lang="en-US"/>
              <a:pPr/>
              <a:t>62</a:t>
            </a:fld>
            <a:endParaRPr lang="en-US"/>
          </a:p>
        </p:txBody>
      </p:sp>
      <p:sp>
        <p:nvSpPr>
          <p:cNvPr id="1518594" name="Rectangle 2"/>
          <p:cNvSpPr>
            <a:spLocks noGrp="1" noRot="1" noChangeAspect="1" noChangeArrowheads="1" noTextEdit="1"/>
          </p:cNvSpPr>
          <p:nvPr>
            <p:ph type="sldImg"/>
          </p:nvPr>
        </p:nvSpPr>
        <p:spPr>
          <a:xfrm>
            <a:off x="852488" y="879475"/>
            <a:ext cx="5611812" cy="4208463"/>
          </a:xfrm>
          <a:ln/>
        </p:spPr>
      </p:sp>
      <p:sp>
        <p:nvSpPr>
          <p:cNvPr id="1518595" name="Rectangle 3"/>
          <p:cNvSpPr>
            <a:spLocks noGrp="1" noChangeArrowheads="1"/>
          </p:cNvSpPr>
          <p:nvPr>
            <p:ph type="body" idx="1"/>
          </p:nvPr>
        </p:nvSpPr>
        <p:spPr>
          <a:xfrm>
            <a:off x="568960" y="5280660"/>
            <a:ext cx="6177280" cy="3840480"/>
          </a:xfrm>
        </p:spPr>
        <p:txBody>
          <a:bodyP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20743B-A24C-45E7-9D5C-C006EE1C9678}" type="slidenum">
              <a:rPr lang="en-US"/>
              <a:pPr/>
              <a:t>63</a:t>
            </a:fld>
            <a:endParaRPr lang="en-US"/>
          </a:p>
        </p:txBody>
      </p:sp>
      <p:sp>
        <p:nvSpPr>
          <p:cNvPr id="1518594" name="Rectangle 2"/>
          <p:cNvSpPr>
            <a:spLocks noGrp="1" noRot="1" noChangeAspect="1" noChangeArrowheads="1" noTextEdit="1"/>
          </p:cNvSpPr>
          <p:nvPr>
            <p:ph type="sldImg"/>
          </p:nvPr>
        </p:nvSpPr>
        <p:spPr>
          <a:xfrm>
            <a:off x="852488" y="879475"/>
            <a:ext cx="5611812" cy="4208463"/>
          </a:xfrm>
          <a:ln/>
        </p:spPr>
      </p:sp>
      <p:sp>
        <p:nvSpPr>
          <p:cNvPr id="1518595" name="Rectangle 3"/>
          <p:cNvSpPr>
            <a:spLocks noGrp="1" noChangeArrowheads="1"/>
          </p:cNvSpPr>
          <p:nvPr>
            <p:ph type="body" idx="1"/>
          </p:nvPr>
        </p:nvSpPr>
        <p:spPr>
          <a:xfrm>
            <a:off x="568960" y="5280660"/>
            <a:ext cx="6177280" cy="3840480"/>
          </a:xfrm>
        </p:spPr>
        <p:txBody>
          <a:bodyP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20743B-A24C-45E7-9D5C-C006EE1C9678}" type="slidenum">
              <a:rPr lang="en-US"/>
              <a:pPr/>
              <a:t>64</a:t>
            </a:fld>
            <a:endParaRPr lang="en-US"/>
          </a:p>
        </p:txBody>
      </p:sp>
      <p:sp>
        <p:nvSpPr>
          <p:cNvPr id="1518594" name="Rectangle 2"/>
          <p:cNvSpPr>
            <a:spLocks noGrp="1" noRot="1" noChangeAspect="1" noChangeArrowheads="1" noTextEdit="1"/>
          </p:cNvSpPr>
          <p:nvPr>
            <p:ph type="sldImg"/>
          </p:nvPr>
        </p:nvSpPr>
        <p:spPr>
          <a:xfrm>
            <a:off x="852488" y="879475"/>
            <a:ext cx="5611812" cy="4208463"/>
          </a:xfrm>
          <a:ln/>
        </p:spPr>
      </p:sp>
      <p:sp>
        <p:nvSpPr>
          <p:cNvPr id="1518595" name="Rectangle 3"/>
          <p:cNvSpPr>
            <a:spLocks noGrp="1" noChangeArrowheads="1"/>
          </p:cNvSpPr>
          <p:nvPr>
            <p:ph type="body" idx="1"/>
          </p:nvPr>
        </p:nvSpPr>
        <p:spPr>
          <a:xfrm>
            <a:off x="568960" y="5280660"/>
            <a:ext cx="6177280" cy="3840480"/>
          </a:xfrm>
        </p:spPr>
        <p:txBody>
          <a:bodyP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D922A5B-DF40-4805-B02F-E0864DC2B70D}" type="slidenum">
              <a:rPr lang="en-US" smtClean="0"/>
              <a:pPr/>
              <a:t>65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3D2006-FD0B-42B4-A7E4-2D131035B8DB}" type="slidenum">
              <a:rPr lang="en-US"/>
              <a:pPr/>
              <a:t>7</a:t>
            </a:fld>
            <a:endParaRPr lang="en-US"/>
          </a:p>
        </p:txBody>
      </p:sp>
      <p:sp>
        <p:nvSpPr>
          <p:cNvPr id="1116162" name="Rectangle 2"/>
          <p:cNvSpPr>
            <a:spLocks noGrp="1" noRot="1" noChangeAspect="1" noChangeArrowheads="1" noTextEdit="1"/>
          </p:cNvSpPr>
          <p:nvPr>
            <p:ph type="sldImg"/>
          </p:nvPr>
        </p:nvSpPr>
        <p:spPr>
          <a:ln/>
        </p:spPr>
      </p:sp>
      <p:sp>
        <p:nvSpPr>
          <p:cNvPr id="1116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8CBD23-A470-4CC0-A720-BA2D1C0AC74E}" type="slidenum">
              <a:rPr lang="en-US"/>
              <a:pPr/>
              <a:t>8</a:t>
            </a:fld>
            <a:endParaRPr lang="en-US"/>
          </a:p>
        </p:txBody>
      </p:sp>
      <p:sp>
        <p:nvSpPr>
          <p:cNvPr id="1534978" name="Rectangle 2"/>
          <p:cNvSpPr>
            <a:spLocks noGrp="1" noRot="1" noChangeAspect="1" noChangeArrowheads="1" noTextEdit="1"/>
          </p:cNvSpPr>
          <p:nvPr>
            <p:ph type="sldImg"/>
          </p:nvPr>
        </p:nvSpPr>
        <p:spPr>
          <a:xfrm>
            <a:off x="852488" y="879475"/>
            <a:ext cx="5610225" cy="4208463"/>
          </a:xfrm>
          <a:ln/>
        </p:spPr>
      </p:sp>
      <p:sp>
        <p:nvSpPr>
          <p:cNvPr id="1534979" name="Rectangle 3"/>
          <p:cNvSpPr>
            <a:spLocks noGrp="1" noChangeArrowheads="1"/>
          </p:cNvSpPr>
          <p:nvPr>
            <p:ph type="body" idx="1"/>
          </p:nvPr>
        </p:nvSpPr>
        <p:spPr>
          <a:xfrm>
            <a:off x="568960" y="5280660"/>
            <a:ext cx="6177280" cy="3840480"/>
          </a:xfrm>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8CBD23-A470-4CC0-A720-BA2D1C0AC74E}" type="slidenum">
              <a:rPr lang="en-US"/>
              <a:pPr/>
              <a:t>9</a:t>
            </a:fld>
            <a:endParaRPr lang="en-US"/>
          </a:p>
        </p:txBody>
      </p:sp>
      <p:sp>
        <p:nvSpPr>
          <p:cNvPr id="1534978" name="Rectangle 2"/>
          <p:cNvSpPr>
            <a:spLocks noGrp="1" noRot="1" noChangeAspect="1" noChangeArrowheads="1" noTextEdit="1"/>
          </p:cNvSpPr>
          <p:nvPr>
            <p:ph type="sldImg"/>
          </p:nvPr>
        </p:nvSpPr>
        <p:spPr>
          <a:xfrm>
            <a:off x="852488" y="879475"/>
            <a:ext cx="5610225" cy="4208463"/>
          </a:xfrm>
          <a:ln/>
        </p:spPr>
      </p:sp>
      <p:sp>
        <p:nvSpPr>
          <p:cNvPr id="1534979" name="Rectangle 3"/>
          <p:cNvSpPr>
            <a:spLocks noGrp="1" noChangeArrowheads="1"/>
          </p:cNvSpPr>
          <p:nvPr>
            <p:ph type="body" idx="1"/>
          </p:nvPr>
        </p:nvSpPr>
        <p:spPr>
          <a:xfrm>
            <a:off x="568960" y="5280660"/>
            <a:ext cx="6177280" cy="3840480"/>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8" descr="final_banner_14-02-07"/>
          <p:cNvPicPr>
            <a:picLocks noChangeAspect="1" noChangeArrowheads="1"/>
          </p:cNvPicPr>
          <p:nvPr/>
        </p:nvPicPr>
        <p:blipFill>
          <a:blip r:embed="rId2" cstate="print"/>
          <a:srcRect/>
          <a:stretch>
            <a:fillRect/>
          </a:stretch>
        </p:blipFill>
        <p:spPr bwMode="auto">
          <a:xfrm>
            <a:off x="-6350" y="-1588"/>
            <a:ext cx="9150350" cy="6859588"/>
          </a:xfrm>
          <a:prstGeom prst="rect">
            <a:avLst/>
          </a:prstGeom>
          <a:noFill/>
          <a:ln w="9525">
            <a:noFill/>
            <a:miter lim="800000"/>
            <a:headEnd/>
            <a:tailEnd/>
          </a:ln>
        </p:spPr>
      </p:pic>
      <p:sp>
        <p:nvSpPr>
          <p:cNvPr id="5" name="Line 9"/>
          <p:cNvSpPr>
            <a:spLocks noChangeShapeType="1"/>
          </p:cNvSpPr>
          <p:nvPr/>
        </p:nvSpPr>
        <p:spPr bwMode="auto">
          <a:xfrm>
            <a:off x="534988" y="3560763"/>
            <a:ext cx="6521450" cy="0"/>
          </a:xfrm>
          <a:prstGeom prst="line">
            <a:avLst/>
          </a:prstGeom>
          <a:noFill/>
          <a:ln w="19050">
            <a:solidFill>
              <a:srgbClr val="013064"/>
            </a:solidFill>
            <a:round/>
            <a:headEnd/>
            <a:tailEnd/>
          </a:ln>
          <a:effectLst/>
        </p:spPr>
        <p:txBody>
          <a:bodyPr/>
          <a:lstStyle/>
          <a:p>
            <a:pPr>
              <a:defRPr/>
            </a:pPr>
            <a:endParaRPr lang="en-US"/>
          </a:p>
        </p:txBody>
      </p:sp>
      <p:sp>
        <p:nvSpPr>
          <p:cNvPr id="6" name="Rectangle 18"/>
          <p:cNvSpPr>
            <a:spLocks noChangeArrowheads="1"/>
          </p:cNvSpPr>
          <p:nvPr/>
        </p:nvSpPr>
        <p:spPr bwMode="auto">
          <a:xfrm>
            <a:off x="423863" y="6643688"/>
            <a:ext cx="4959350" cy="258762"/>
          </a:xfrm>
          <a:prstGeom prst="rect">
            <a:avLst/>
          </a:prstGeom>
          <a:noFill/>
          <a:ln w="9525">
            <a:noFill/>
            <a:miter lim="800000"/>
            <a:headEnd/>
            <a:tailEnd/>
          </a:ln>
          <a:effectLst/>
        </p:spPr>
        <p:txBody>
          <a:bodyPr/>
          <a:lstStyle/>
          <a:p>
            <a:pPr>
              <a:lnSpc>
                <a:spcPct val="90000"/>
              </a:lnSpc>
              <a:spcBef>
                <a:spcPct val="15000"/>
              </a:spcBef>
              <a:defRPr/>
            </a:pPr>
            <a:r>
              <a:rPr lang="en-US" sz="1000" dirty="0">
                <a:solidFill>
                  <a:schemeClr val="tx2"/>
                </a:solidFill>
              </a:rPr>
              <a:t>Copyright </a:t>
            </a:r>
            <a:r>
              <a:rPr lang="en-US" sz="1000" dirty="0" smtClean="0">
                <a:solidFill>
                  <a:schemeClr val="tx2"/>
                </a:solidFill>
              </a:rPr>
              <a:t>2011 </a:t>
            </a:r>
            <a:r>
              <a:rPr lang="en-US" sz="1000" dirty="0">
                <a:solidFill>
                  <a:schemeClr val="tx2"/>
                </a:solidFill>
              </a:rPr>
              <a:t>IDC. Reproduction is forbidden unless authorized. All rights reserved.</a:t>
            </a:r>
          </a:p>
        </p:txBody>
      </p:sp>
      <p:sp>
        <p:nvSpPr>
          <p:cNvPr id="95235" name="Rectangle 3"/>
          <p:cNvSpPr>
            <a:spLocks noGrp="1" noChangeArrowheads="1"/>
          </p:cNvSpPr>
          <p:nvPr>
            <p:ph type="ctrTitle"/>
          </p:nvPr>
        </p:nvSpPr>
        <p:spPr>
          <a:xfrm>
            <a:off x="423863" y="1406525"/>
            <a:ext cx="6630987" cy="1939925"/>
          </a:xfrm>
          <a:effectLst/>
        </p:spPr>
        <p:txBody>
          <a:bodyPr anchor="b"/>
          <a:lstStyle>
            <a:lvl1pPr>
              <a:defRPr sz="3800">
                <a:solidFill>
                  <a:schemeClr val="tx1"/>
                </a:solidFill>
              </a:defRPr>
            </a:lvl1pPr>
          </a:lstStyle>
          <a:p>
            <a:r>
              <a:rPr lang="en-US"/>
              <a:t>Click to Edit </a:t>
            </a:r>
            <a:br>
              <a:rPr lang="en-US"/>
            </a:br>
            <a:r>
              <a:rPr lang="en-US"/>
              <a:t>Master Title Style</a:t>
            </a:r>
          </a:p>
        </p:txBody>
      </p:sp>
      <p:sp>
        <p:nvSpPr>
          <p:cNvPr id="95236" name="Rectangle 4"/>
          <p:cNvSpPr>
            <a:spLocks noGrp="1" noChangeArrowheads="1"/>
          </p:cNvSpPr>
          <p:nvPr>
            <p:ph type="subTitle" idx="1"/>
          </p:nvPr>
        </p:nvSpPr>
        <p:spPr>
          <a:xfrm>
            <a:off x="423863" y="3781425"/>
            <a:ext cx="6629400" cy="1654175"/>
          </a:xfrm>
        </p:spPr>
        <p:txBody>
          <a:bodyPr/>
          <a:lstStyle>
            <a:lvl1pPr>
              <a:spcBef>
                <a:spcPct val="15000"/>
              </a:spcBef>
              <a:defRPr sz="2800">
                <a:solidFill>
                  <a:srgbClr val="013064"/>
                </a:solidFill>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2"/>
          <p:cNvSpPr>
            <a:spLocks noGrp="1" noChangeArrowheads="1"/>
          </p:cNvSpPr>
          <p:nvPr>
            <p:ph type="sldNum" sz="quarter" idx="10"/>
          </p:nvPr>
        </p:nvSpPr>
        <p:spPr>
          <a:ln/>
        </p:spPr>
        <p:txBody>
          <a:bodyPr/>
          <a:lstStyle>
            <a:lvl1pPr>
              <a:defRPr/>
            </a:lvl1pPr>
          </a:lstStyle>
          <a:p>
            <a:pPr>
              <a:defRPr/>
            </a:pPr>
            <a:fld id="{61C711C1-46FC-4B57-89CC-49E0CEDA7B7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0"/>
            <a:ext cx="2178050" cy="65230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61938" y="0"/>
            <a:ext cx="6381750" cy="65230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2"/>
          <p:cNvSpPr>
            <a:spLocks noGrp="1" noChangeArrowheads="1"/>
          </p:cNvSpPr>
          <p:nvPr>
            <p:ph type="sldNum" sz="quarter" idx="10"/>
          </p:nvPr>
        </p:nvSpPr>
        <p:spPr>
          <a:ln/>
        </p:spPr>
        <p:txBody>
          <a:bodyPr/>
          <a:lstStyle>
            <a:lvl1pPr>
              <a:defRPr/>
            </a:lvl1pPr>
          </a:lstStyle>
          <a:p>
            <a:pPr>
              <a:defRPr/>
            </a:pPr>
            <a:fld id="{673EF18D-406B-43B9-BD3F-2C0CCB78AD1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261938" y="0"/>
            <a:ext cx="7278687" cy="993775"/>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273050" y="1155700"/>
            <a:ext cx="4273550" cy="5367338"/>
          </a:xfrm>
        </p:spPr>
        <p:txBody>
          <a:bodyPr/>
          <a:lstStyle/>
          <a:p>
            <a:pPr lvl="0"/>
            <a:endParaRPr lang="en-US" noProof="0" smtClean="0"/>
          </a:p>
        </p:txBody>
      </p:sp>
      <p:sp>
        <p:nvSpPr>
          <p:cNvPr id="4" name="Text Placeholder 3"/>
          <p:cNvSpPr>
            <a:spLocks noGrp="1"/>
          </p:cNvSpPr>
          <p:nvPr>
            <p:ph type="body" sz="half" idx="2"/>
          </p:nvPr>
        </p:nvSpPr>
        <p:spPr>
          <a:xfrm>
            <a:off x="4699000" y="1155700"/>
            <a:ext cx="4275138" cy="5367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2"/>
          <p:cNvSpPr>
            <a:spLocks noGrp="1" noChangeArrowheads="1"/>
          </p:cNvSpPr>
          <p:nvPr>
            <p:ph type="sldNum" sz="quarter" idx="10"/>
          </p:nvPr>
        </p:nvSpPr>
        <p:spPr>
          <a:ln/>
        </p:spPr>
        <p:txBody>
          <a:bodyPr/>
          <a:lstStyle>
            <a:lvl1pPr>
              <a:defRPr/>
            </a:lvl1pPr>
          </a:lstStyle>
          <a:p>
            <a:pPr>
              <a:defRPr/>
            </a:pPr>
            <a:fld id="{C7E793D0-B506-4894-B14D-24A4D74AC64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61938" y="0"/>
            <a:ext cx="7278687" cy="9937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73050" y="1155700"/>
            <a:ext cx="8701088" cy="5367338"/>
          </a:xfrm>
        </p:spPr>
        <p:txBody>
          <a:bodyPr/>
          <a:lstStyle/>
          <a:p>
            <a:pPr lvl="0"/>
            <a:endParaRPr lang="en-US" noProof="0" smtClean="0"/>
          </a:p>
        </p:txBody>
      </p:sp>
      <p:sp>
        <p:nvSpPr>
          <p:cNvPr id="4" name="Rectangle 102"/>
          <p:cNvSpPr>
            <a:spLocks noGrp="1" noChangeArrowheads="1"/>
          </p:cNvSpPr>
          <p:nvPr>
            <p:ph type="sldNum" sz="quarter" idx="10"/>
          </p:nvPr>
        </p:nvSpPr>
        <p:spPr>
          <a:ln/>
        </p:spPr>
        <p:txBody>
          <a:bodyPr/>
          <a:lstStyle>
            <a:lvl1pPr>
              <a:defRPr/>
            </a:lvl1pPr>
          </a:lstStyle>
          <a:p>
            <a:pPr>
              <a:defRPr/>
            </a:pPr>
            <a:fld id="{4C58AED5-4751-4233-A876-8E7F0E2AFF1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2"/>
          <p:cNvSpPr>
            <a:spLocks noGrp="1" noChangeArrowheads="1"/>
          </p:cNvSpPr>
          <p:nvPr>
            <p:ph type="sldNum" sz="quarter" idx="10"/>
          </p:nvPr>
        </p:nvSpPr>
        <p:spPr>
          <a:ln/>
        </p:spPr>
        <p:txBody>
          <a:bodyPr/>
          <a:lstStyle>
            <a:lvl1pPr>
              <a:defRPr/>
            </a:lvl1pPr>
          </a:lstStyle>
          <a:p>
            <a:pPr>
              <a:defRPr/>
            </a:pPr>
            <a:fld id="{CED1C18E-81FE-47CC-AF4E-7A0B34533BC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2"/>
          <p:cNvSpPr>
            <a:spLocks noGrp="1" noChangeArrowheads="1"/>
          </p:cNvSpPr>
          <p:nvPr>
            <p:ph type="sldNum" sz="quarter" idx="10"/>
          </p:nvPr>
        </p:nvSpPr>
        <p:spPr>
          <a:ln/>
        </p:spPr>
        <p:txBody>
          <a:bodyPr/>
          <a:lstStyle>
            <a:lvl1pPr>
              <a:defRPr/>
            </a:lvl1pPr>
          </a:lstStyle>
          <a:p>
            <a:pPr>
              <a:defRPr/>
            </a:pPr>
            <a:fld id="{1A5D9ADB-84FE-4904-9C75-A92D154DA6F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73050" y="1155700"/>
            <a:ext cx="4273550" cy="5367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99000" y="1155700"/>
            <a:ext cx="4275138" cy="5367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2"/>
          <p:cNvSpPr>
            <a:spLocks noGrp="1" noChangeArrowheads="1"/>
          </p:cNvSpPr>
          <p:nvPr>
            <p:ph type="sldNum" sz="quarter" idx="10"/>
          </p:nvPr>
        </p:nvSpPr>
        <p:spPr>
          <a:ln/>
        </p:spPr>
        <p:txBody>
          <a:bodyPr/>
          <a:lstStyle>
            <a:lvl1pPr>
              <a:defRPr/>
            </a:lvl1pPr>
          </a:lstStyle>
          <a:p>
            <a:pPr>
              <a:defRPr/>
            </a:pPr>
            <a:fld id="{9A2A056E-262A-4F65-9D60-0D22CB0F5A8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2"/>
          <p:cNvSpPr>
            <a:spLocks noGrp="1" noChangeArrowheads="1"/>
          </p:cNvSpPr>
          <p:nvPr>
            <p:ph type="sldNum" sz="quarter" idx="10"/>
          </p:nvPr>
        </p:nvSpPr>
        <p:spPr>
          <a:ln/>
        </p:spPr>
        <p:txBody>
          <a:bodyPr/>
          <a:lstStyle>
            <a:lvl1pPr>
              <a:defRPr/>
            </a:lvl1pPr>
          </a:lstStyle>
          <a:p>
            <a:pPr>
              <a:defRPr/>
            </a:pPr>
            <a:fld id="{04610A90-5504-43E8-8087-AD3A951E7AE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2"/>
          <p:cNvSpPr>
            <a:spLocks noGrp="1" noChangeArrowheads="1"/>
          </p:cNvSpPr>
          <p:nvPr>
            <p:ph type="sldNum" sz="quarter" idx="10"/>
          </p:nvPr>
        </p:nvSpPr>
        <p:spPr>
          <a:ln/>
        </p:spPr>
        <p:txBody>
          <a:bodyPr/>
          <a:lstStyle>
            <a:lvl1pPr>
              <a:defRPr/>
            </a:lvl1pPr>
          </a:lstStyle>
          <a:p>
            <a:pPr>
              <a:defRPr/>
            </a:pPr>
            <a:fld id="{3FA77CE2-36BB-4B6E-B25D-B5672D57832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2"/>
          <p:cNvSpPr>
            <a:spLocks noGrp="1" noChangeArrowheads="1"/>
          </p:cNvSpPr>
          <p:nvPr>
            <p:ph type="sldNum" sz="quarter" idx="10"/>
          </p:nvPr>
        </p:nvSpPr>
        <p:spPr>
          <a:ln/>
        </p:spPr>
        <p:txBody>
          <a:bodyPr/>
          <a:lstStyle>
            <a:lvl1pPr>
              <a:defRPr/>
            </a:lvl1pPr>
          </a:lstStyle>
          <a:p>
            <a:pPr>
              <a:defRPr/>
            </a:pPr>
            <a:fld id="{D4167C2D-45BD-4F0C-A000-F21F4AEA658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2"/>
          <p:cNvSpPr>
            <a:spLocks noGrp="1" noChangeArrowheads="1"/>
          </p:cNvSpPr>
          <p:nvPr>
            <p:ph type="sldNum" sz="quarter" idx="10"/>
          </p:nvPr>
        </p:nvSpPr>
        <p:spPr>
          <a:ln/>
        </p:spPr>
        <p:txBody>
          <a:bodyPr/>
          <a:lstStyle>
            <a:lvl1pPr>
              <a:defRPr/>
            </a:lvl1pPr>
          </a:lstStyle>
          <a:p>
            <a:pPr>
              <a:defRPr/>
            </a:pPr>
            <a:fld id="{69CC9FC6-FBA2-4D6F-B405-CD674277995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2"/>
          <p:cNvSpPr>
            <a:spLocks noGrp="1" noChangeArrowheads="1"/>
          </p:cNvSpPr>
          <p:nvPr>
            <p:ph type="sldNum" sz="quarter" idx="10"/>
          </p:nvPr>
        </p:nvSpPr>
        <p:spPr>
          <a:ln/>
        </p:spPr>
        <p:txBody>
          <a:bodyPr/>
          <a:lstStyle>
            <a:lvl1pPr>
              <a:defRPr/>
            </a:lvl1pPr>
          </a:lstStyle>
          <a:p>
            <a:pPr>
              <a:defRPr/>
            </a:pPr>
            <a:fld id="{ADB87A14-2551-480A-86FA-B05468AFFAF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338" name="Picture 118" descr="final_banner_14-02-07"/>
          <p:cNvPicPr>
            <a:picLocks noChangeAspect="1" noChangeArrowheads="1"/>
          </p:cNvPicPr>
          <p:nvPr/>
        </p:nvPicPr>
        <p:blipFill>
          <a:blip r:embed="rId15" cstate="print"/>
          <a:srcRect/>
          <a:stretch>
            <a:fillRect/>
          </a:stretch>
        </p:blipFill>
        <p:spPr bwMode="auto">
          <a:xfrm>
            <a:off x="0" y="0"/>
            <a:ext cx="9150350" cy="6859588"/>
          </a:xfrm>
          <a:prstGeom prst="rect">
            <a:avLst/>
          </a:prstGeom>
          <a:noFill/>
          <a:ln w="9525">
            <a:noFill/>
            <a:miter lim="800000"/>
            <a:headEnd/>
            <a:tailEnd/>
          </a:ln>
        </p:spPr>
      </p:pic>
      <p:sp>
        <p:nvSpPr>
          <p:cNvPr id="94314" name="Rectangle 106"/>
          <p:cNvSpPr>
            <a:spLocks noChangeArrowheads="1"/>
          </p:cNvSpPr>
          <p:nvPr/>
        </p:nvSpPr>
        <p:spPr bwMode="auto">
          <a:xfrm>
            <a:off x="7900988" y="6626225"/>
            <a:ext cx="814387" cy="457200"/>
          </a:xfrm>
          <a:prstGeom prst="rect">
            <a:avLst/>
          </a:prstGeom>
          <a:noFill/>
          <a:ln w="9525">
            <a:noFill/>
            <a:miter lim="800000"/>
            <a:headEnd/>
            <a:tailEnd/>
          </a:ln>
          <a:effectLst/>
        </p:spPr>
        <p:txBody>
          <a:bodyPr/>
          <a:lstStyle/>
          <a:p>
            <a:pPr algn="r">
              <a:defRPr/>
            </a:pPr>
            <a:fld id="{27B36963-857D-4860-959F-A2972F446580}" type="datetime7">
              <a:rPr lang="en-US" sz="1000">
                <a:solidFill>
                  <a:schemeClr val="tx2"/>
                </a:solidFill>
              </a:rPr>
              <a:pPr algn="r">
                <a:defRPr/>
              </a:pPr>
              <a:t>Oct-11</a:t>
            </a:fld>
            <a:endParaRPr lang="en-US" sz="1000">
              <a:solidFill>
                <a:schemeClr val="tx2"/>
              </a:solidFill>
            </a:endParaRPr>
          </a:p>
        </p:txBody>
      </p:sp>
      <p:sp>
        <p:nvSpPr>
          <p:cNvPr id="94310" name="Rectangle 102"/>
          <p:cNvSpPr>
            <a:spLocks noGrp="1" noChangeArrowheads="1"/>
          </p:cNvSpPr>
          <p:nvPr>
            <p:ph type="sldNum" sz="quarter" idx="4"/>
          </p:nvPr>
        </p:nvSpPr>
        <p:spPr bwMode="auto">
          <a:xfrm>
            <a:off x="8081963" y="6626225"/>
            <a:ext cx="9080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solidFill>
                  <a:schemeClr val="tx2"/>
                </a:solidFill>
              </a:defRPr>
            </a:lvl1pPr>
          </a:lstStyle>
          <a:p>
            <a:pPr>
              <a:defRPr/>
            </a:pPr>
            <a:fld id="{DB07F36B-4F77-4B70-AA7E-D6FC43114469}" type="slidenum">
              <a:rPr lang="en-US"/>
              <a:pPr>
                <a:defRPr/>
              </a:pPr>
              <a:t>‹#›</a:t>
            </a:fld>
            <a:endParaRPr lang="en-US"/>
          </a:p>
        </p:txBody>
      </p:sp>
      <p:sp>
        <p:nvSpPr>
          <p:cNvPr id="94214" name="Rectangle 6"/>
          <p:cNvSpPr>
            <a:spLocks noGrp="1" noChangeArrowheads="1"/>
          </p:cNvSpPr>
          <p:nvPr>
            <p:ph type="title"/>
          </p:nvPr>
        </p:nvSpPr>
        <p:spPr bwMode="auto">
          <a:xfrm>
            <a:off x="261938" y="0"/>
            <a:ext cx="7278687" cy="993775"/>
          </a:xfrm>
          <a:prstGeom prst="rect">
            <a:avLst/>
          </a:prstGeom>
          <a:noFill/>
          <a:ln w="9525">
            <a:noFill/>
            <a:miter lim="800000"/>
            <a:headEnd/>
            <a:tailEnd/>
          </a:ln>
          <a:effectLst>
            <a:outerShdw dist="17961" dir="27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42" name="Rectangle 7"/>
          <p:cNvSpPr>
            <a:spLocks noGrp="1" noChangeArrowheads="1"/>
          </p:cNvSpPr>
          <p:nvPr>
            <p:ph type="body" idx="1"/>
          </p:nvPr>
        </p:nvSpPr>
        <p:spPr bwMode="auto">
          <a:xfrm>
            <a:off x="273050" y="1155700"/>
            <a:ext cx="8701088" cy="5367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4317" name="Rectangle 109"/>
          <p:cNvSpPr>
            <a:spLocks noChangeArrowheads="1"/>
          </p:cNvSpPr>
          <p:nvPr/>
        </p:nvSpPr>
        <p:spPr bwMode="auto">
          <a:xfrm>
            <a:off x="282575" y="6637338"/>
            <a:ext cx="4960938" cy="258762"/>
          </a:xfrm>
          <a:prstGeom prst="rect">
            <a:avLst/>
          </a:prstGeom>
          <a:noFill/>
          <a:ln w="9525">
            <a:noFill/>
            <a:miter lim="800000"/>
            <a:headEnd/>
            <a:tailEnd/>
          </a:ln>
          <a:effectLst/>
        </p:spPr>
        <p:txBody>
          <a:bodyPr/>
          <a:lstStyle/>
          <a:p>
            <a:pPr>
              <a:lnSpc>
                <a:spcPct val="90000"/>
              </a:lnSpc>
              <a:spcBef>
                <a:spcPct val="15000"/>
              </a:spcBef>
              <a:defRPr/>
            </a:pPr>
            <a:r>
              <a:rPr lang="en-US" sz="1000" dirty="0">
                <a:solidFill>
                  <a:schemeClr val="tx2"/>
                </a:solidFill>
              </a:rPr>
              <a:t>© </a:t>
            </a:r>
            <a:r>
              <a:rPr lang="en-US" sz="1000" dirty="0" smtClean="0">
                <a:solidFill>
                  <a:schemeClr val="tx2"/>
                </a:solidFill>
              </a:rPr>
              <a:t>2011 </a:t>
            </a:r>
            <a:r>
              <a:rPr lang="en-US" sz="1000" dirty="0">
                <a:solidFill>
                  <a:schemeClr val="tx2"/>
                </a:solidFill>
              </a:rPr>
              <a:t>IDC</a:t>
            </a:r>
          </a:p>
        </p:txBody>
      </p:sp>
    </p:spTree>
  </p:cSld>
  <p:clrMap bg1="lt1" tx1="dk1" bg2="lt2" tx2="dk2" accent1="accent1" accent2="accent2" accent3="accent3" accent4="accent4" accent5="accent5" accent6="accent6" hlink="hlink" folHlink="folHlink"/>
  <p:sldLayoutIdLst>
    <p:sldLayoutId id="2147483677"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hf hdr="0" ftr="0" dt="0"/>
  <p:txStyles>
    <p:titleStyle>
      <a:lvl1pPr algn="l" rtl="0" eaLnBrk="0" fontAlgn="base" hangingPunct="0">
        <a:lnSpc>
          <a:spcPct val="90000"/>
        </a:lnSpc>
        <a:spcBef>
          <a:spcPct val="0"/>
        </a:spcBef>
        <a:spcAft>
          <a:spcPct val="0"/>
        </a:spcAft>
        <a:defRPr sz="3200">
          <a:solidFill>
            <a:schemeClr val="tx2"/>
          </a:solidFill>
          <a:latin typeface="+mj-lt"/>
          <a:ea typeface="+mj-ea"/>
          <a:cs typeface="+mj-cs"/>
        </a:defRPr>
      </a:lvl1pPr>
      <a:lvl2pPr algn="l" rtl="0" eaLnBrk="0" fontAlgn="base" hangingPunct="0">
        <a:lnSpc>
          <a:spcPct val="90000"/>
        </a:lnSpc>
        <a:spcBef>
          <a:spcPct val="0"/>
        </a:spcBef>
        <a:spcAft>
          <a:spcPct val="0"/>
        </a:spcAft>
        <a:defRPr sz="3200">
          <a:solidFill>
            <a:schemeClr val="tx2"/>
          </a:solidFill>
          <a:latin typeface="Arial" charset="0"/>
        </a:defRPr>
      </a:lvl2pPr>
      <a:lvl3pPr algn="l" rtl="0" eaLnBrk="0" fontAlgn="base" hangingPunct="0">
        <a:lnSpc>
          <a:spcPct val="90000"/>
        </a:lnSpc>
        <a:spcBef>
          <a:spcPct val="0"/>
        </a:spcBef>
        <a:spcAft>
          <a:spcPct val="0"/>
        </a:spcAft>
        <a:defRPr sz="3200">
          <a:solidFill>
            <a:schemeClr val="tx2"/>
          </a:solidFill>
          <a:latin typeface="Arial" charset="0"/>
        </a:defRPr>
      </a:lvl3pPr>
      <a:lvl4pPr algn="l" rtl="0" eaLnBrk="0" fontAlgn="base" hangingPunct="0">
        <a:lnSpc>
          <a:spcPct val="90000"/>
        </a:lnSpc>
        <a:spcBef>
          <a:spcPct val="0"/>
        </a:spcBef>
        <a:spcAft>
          <a:spcPct val="0"/>
        </a:spcAft>
        <a:defRPr sz="3200">
          <a:solidFill>
            <a:schemeClr val="tx2"/>
          </a:solidFill>
          <a:latin typeface="Arial" charset="0"/>
        </a:defRPr>
      </a:lvl4pPr>
      <a:lvl5pPr algn="l" rtl="0" eaLnBrk="0" fontAlgn="base" hangingPunct="0">
        <a:lnSpc>
          <a:spcPct val="90000"/>
        </a:lnSpc>
        <a:spcBef>
          <a:spcPct val="0"/>
        </a:spcBef>
        <a:spcAft>
          <a:spcPct val="0"/>
        </a:spcAft>
        <a:defRPr sz="3200">
          <a:solidFill>
            <a:schemeClr val="tx2"/>
          </a:solidFill>
          <a:latin typeface="Arial" charset="0"/>
        </a:defRPr>
      </a:lvl5pPr>
      <a:lvl6pPr marL="457200" algn="l" rtl="0" fontAlgn="base">
        <a:lnSpc>
          <a:spcPct val="90000"/>
        </a:lnSpc>
        <a:spcBef>
          <a:spcPct val="0"/>
        </a:spcBef>
        <a:spcAft>
          <a:spcPct val="0"/>
        </a:spcAft>
        <a:defRPr sz="3200">
          <a:solidFill>
            <a:schemeClr val="tx2"/>
          </a:solidFill>
          <a:latin typeface="Arial" charset="0"/>
        </a:defRPr>
      </a:lvl6pPr>
      <a:lvl7pPr marL="914400" algn="l" rtl="0" fontAlgn="base">
        <a:lnSpc>
          <a:spcPct val="90000"/>
        </a:lnSpc>
        <a:spcBef>
          <a:spcPct val="0"/>
        </a:spcBef>
        <a:spcAft>
          <a:spcPct val="0"/>
        </a:spcAft>
        <a:defRPr sz="3200">
          <a:solidFill>
            <a:schemeClr val="tx2"/>
          </a:solidFill>
          <a:latin typeface="Arial" charset="0"/>
        </a:defRPr>
      </a:lvl7pPr>
      <a:lvl8pPr marL="1371600" algn="l" rtl="0" fontAlgn="base">
        <a:lnSpc>
          <a:spcPct val="90000"/>
        </a:lnSpc>
        <a:spcBef>
          <a:spcPct val="0"/>
        </a:spcBef>
        <a:spcAft>
          <a:spcPct val="0"/>
        </a:spcAft>
        <a:defRPr sz="3200">
          <a:solidFill>
            <a:schemeClr val="tx2"/>
          </a:solidFill>
          <a:latin typeface="Arial" charset="0"/>
        </a:defRPr>
      </a:lvl8pPr>
      <a:lvl9pPr marL="1828800" algn="l" rtl="0" fontAlgn="base">
        <a:lnSpc>
          <a:spcPct val="90000"/>
        </a:lnSpc>
        <a:spcBef>
          <a:spcPct val="0"/>
        </a:spcBef>
        <a:spcAft>
          <a:spcPct val="0"/>
        </a:spcAft>
        <a:defRPr sz="3200">
          <a:solidFill>
            <a:schemeClr val="tx2"/>
          </a:solidFill>
          <a:latin typeface="Arial" charset="0"/>
        </a:defRPr>
      </a:lvl9pPr>
    </p:titleStyle>
    <p:bodyStyle>
      <a:lvl1pPr marL="342900" indent="-342900" algn="l" rtl="0" eaLnBrk="0" fontAlgn="base" hangingPunct="0">
        <a:lnSpc>
          <a:spcPct val="85000"/>
        </a:lnSpc>
        <a:spcBef>
          <a:spcPct val="10000"/>
        </a:spcBef>
        <a:spcAft>
          <a:spcPct val="0"/>
        </a:spcAft>
        <a:defRPr sz="2400" b="1">
          <a:solidFill>
            <a:schemeClr val="tx1"/>
          </a:solidFill>
          <a:latin typeface="+mn-lt"/>
          <a:ea typeface="+mn-ea"/>
          <a:cs typeface="+mn-cs"/>
        </a:defRPr>
      </a:lvl1pPr>
      <a:lvl2pPr marL="461963" indent="-231775" algn="l" rtl="0" eaLnBrk="0" fontAlgn="base" hangingPunct="0">
        <a:lnSpc>
          <a:spcPct val="85000"/>
        </a:lnSpc>
        <a:spcBef>
          <a:spcPct val="10000"/>
        </a:spcBef>
        <a:spcAft>
          <a:spcPct val="0"/>
        </a:spcAft>
        <a:buClr>
          <a:srgbClr val="9F1136"/>
        </a:buClr>
        <a:buSzPct val="90000"/>
        <a:buFont typeface="Wingdings" pitchFamily="2" charset="2"/>
        <a:buChar char="§"/>
        <a:defRPr sz="2400">
          <a:solidFill>
            <a:schemeClr val="tx1"/>
          </a:solidFill>
          <a:latin typeface="+mn-lt"/>
        </a:defRPr>
      </a:lvl2pPr>
      <a:lvl3pPr marL="1087438" indent="-288925" algn="l" rtl="0" eaLnBrk="0" fontAlgn="base" hangingPunct="0">
        <a:lnSpc>
          <a:spcPct val="85000"/>
        </a:lnSpc>
        <a:spcBef>
          <a:spcPct val="10000"/>
        </a:spcBef>
        <a:spcAft>
          <a:spcPct val="0"/>
        </a:spcAft>
        <a:buClr>
          <a:schemeClr val="accent1"/>
        </a:buClr>
        <a:buChar char="–"/>
        <a:defRPr sz="2400">
          <a:solidFill>
            <a:schemeClr val="tx1"/>
          </a:solidFill>
          <a:latin typeface="+mn-lt"/>
        </a:defRPr>
      </a:lvl3pPr>
      <a:lvl4pPr marL="1600200" indent="-228600" algn="l" rtl="0" eaLnBrk="0" fontAlgn="base" hangingPunct="0">
        <a:lnSpc>
          <a:spcPct val="85000"/>
        </a:lnSpc>
        <a:spcBef>
          <a:spcPct val="10000"/>
        </a:spcBef>
        <a:spcAft>
          <a:spcPct val="0"/>
        </a:spcAft>
        <a:buClr>
          <a:srgbClr val="013064"/>
        </a:buClr>
        <a:buChar char="•"/>
        <a:defRPr sz="2400">
          <a:solidFill>
            <a:schemeClr val="tx1"/>
          </a:solidFill>
          <a:latin typeface="+mn-lt"/>
        </a:defRPr>
      </a:lvl4pPr>
      <a:lvl5pPr marL="2057400" indent="-228600" algn="l" rtl="0" eaLnBrk="0" fontAlgn="base" hangingPunct="0">
        <a:lnSpc>
          <a:spcPct val="85000"/>
        </a:lnSpc>
        <a:spcBef>
          <a:spcPct val="10000"/>
        </a:spcBef>
        <a:spcAft>
          <a:spcPct val="0"/>
        </a:spcAft>
        <a:buClr>
          <a:schemeClr val="hlink"/>
        </a:buClr>
        <a:buChar char="–"/>
        <a:defRPr sz="2000">
          <a:solidFill>
            <a:schemeClr val="tx1"/>
          </a:solidFill>
          <a:latin typeface="+mn-lt"/>
        </a:defRPr>
      </a:lvl5pPr>
      <a:lvl6pPr marL="2514600" indent="-228600" algn="l" rtl="0" fontAlgn="base">
        <a:lnSpc>
          <a:spcPct val="85000"/>
        </a:lnSpc>
        <a:spcBef>
          <a:spcPct val="10000"/>
        </a:spcBef>
        <a:spcAft>
          <a:spcPct val="0"/>
        </a:spcAft>
        <a:buClr>
          <a:schemeClr val="hlink"/>
        </a:buClr>
        <a:buChar char="–"/>
        <a:defRPr sz="2000">
          <a:solidFill>
            <a:schemeClr val="tx1"/>
          </a:solidFill>
          <a:latin typeface="+mn-lt"/>
        </a:defRPr>
      </a:lvl6pPr>
      <a:lvl7pPr marL="2971800" indent="-228600" algn="l" rtl="0" fontAlgn="base">
        <a:lnSpc>
          <a:spcPct val="85000"/>
        </a:lnSpc>
        <a:spcBef>
          <a:spcPct val="10000"/>
        </a:spcBef>
        <a:spcAft>
          <a:spcPct val="0"/>
        </a:spcAft>
        <a:buClr>
          <a:schemeClr val="hlink"/>
        </a:buClr>
        <a:buChar char="–"/>
        <a:defRPr sz="2000">
          <a:solidFill>
            <a:schemeClr val="tx1"/>
          </a:solidFill>
          <a:latin typeface="+mn-lt"/>
        </a:defRPr>
      </a:lvl7pPr>
      <a:lvl8pPr marL="3429000" indent="-228600" algn="l" rtl="0" fontAlgn="base">
        <a:lnSpc>
          <a:spcPct val="85000"/>
        </a:lnSpc>
        <a:spcBef>
          <a:spcPct val="10000"/>
        </a:spcBef>
        <a:spcAft>
          <a:spcPct val="0"/>
        </a:spcAft>
        <a:buClr>
          <a:schemeClr val="hlink"/>
        </a:buClr>
        <a:buChar char="–"/>
        <a:defRPr sz="2000">
          <a:solidFill>
            <a:schemeClr val="tx1"/>
          </a:solidFill>
          <a:latin typeface="+mn-lt"/>
        </a:defRPr>
      </a:lvl8pPr>
      <a:lvl9pPr marL="3886200" indent="-228600" algn="l" rtl="0" fontAlgn="base">
        <a:lnSpc>
          <a:spcPct val="85000"/>
        </a:lnSpc>
        <a:spcBef>
          <a:spcPct val="10000"/>
        </a:spcBef>
        <a:spcAft>
          <a:spcPct val="0"/>
        </a:spcAft>
        <a:buClr>
          <a:schemeClr val="hlink"/>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joseph@idc.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gcattaneo@idc.com" TargetMode="External"/><Relationship Id="rId4" Type="http://schemas.openxmlformats.org/officeDocument/2006/relationships/hyperlink" Target="mailto:sconway@idc.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mailto:hpc@idc.com" TargetMode="External"/><Relationship Id="rId2" Type="http://schemas.openxmlformats.org/officeDocument/2006/relationships/notesSlide" Target="../notesSlides/notesSlide58.xml"/><Relationship Id="rId1" Type="http://schemas.openxmlformats.org/officeDocument/2006/relationships/slideLayout" Target="../slideLayouts/slideLayout6.xml"/><Relationship Id="rId5" Type="http://schemas.openxmlformats.org/officeDocument/2006/relationships/image" Target="../media/image28.jpeg"/><Relationship Id="rId4" Type="http://schemas.openxmlformats.org/officeDocument/2006/relationships/hyperlink" Target="http://www.hpcuserforum.com/"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3" Type="http://schemas.openxmlformats.org/officeDocument/2006/relationships/hyperlink" Target="mailto:hpc@idc.com" TargetMode="External"/><Relationship Id="rId2" Type="http://schemas.openxmlformats.org/officeDocument/2006/relationships/notesSlide" Target="../notesSlides/notesSlide59.xml"/><Relationship Id="rId1" Type="http://schemas.openxmlformats.org/officeDocument/2006/relationships/slideLayout" Target="../slideLayouts/slideLayout6.xml"/><Relationship Id="rId5" Type="http://schemas.openxmlformats.org/officeDocument/2006/relationships/image" Target="../media/image28.jpeg"/><Relationship Id="rId4" Type="http://schemas.openxmlformats.org/officeDocument/2006/relationships/hyperlink" Target="http://www.hpcuserforum.com/" TargetMode="Externa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473075" y="1944034"/>
            <a:ext cx="8245256" cy="2327275"/>
          </a:xfrm>
          <a:effectLst>
            <a:outerShdw dist="17961" dir="2700000" algn="ctr" rotWithShape="0">
              <a:schemeClr val="tx1"/>
            </a:outerShdw>
          </a:effectLst>
        </p:spPr>
        <p:txBody>
          <a:bodyPr/>
          <a:lstStyle/>
          <a:p>
            <a:pPr eaLnBrk="1" hangingPunct="1">
              <a:lnSpc>
                <a:spcPct val="120000"/>
              </a:lnSpc>
            </a:pPr>
            <a:r>
              <a:rPr lang="en-US" sz="3600" b="1" dirty="0" smtClean="0"/>
              <a:t>Financing a Software Infrastructure for Highly Parallelized Codes</a:t>
            </a:r>
            <a:br>
              <a:rPr lang="en-US" sz="3600" b="1" dirty="0" smtClean="0"/>
            </a:br>
            <a:r>
              <a:rPr lang="en-US" sz="2800" b="1" dirty="0" smtClean="0"/>
              <a:t/>
            </a:r>
            <a:br>
              <a:rPr lang="en-US" sz="2800" b="1" dirty="0" smtClean="0"/>
            </a:br>
            <a:r>
              <a:rPr lang="en-US" sz="2800" dirty="0" smtClean="0"/>
              <a:t>2011</a:t>
            </a:r>
          </a:p>
        </p:txBody>
      </p:sp>
      <p:sp>
        <p:nvSpPr>
          <p:cNvPr id="16387" name="Rectangle 3"/>
          <p:cNvSpPr>
            <a:spLocks noChangeArrowheads="1"/>
          </p:cNvSpPr>
          <p:nvPr/>
        </p:nvSpPr>
        <p:spPr bwMode="auto">
          <a:xfrm>
            <a:off x="511175" y="4541839"/>
            <a:ext cx="7912100" cy="1606714"/>
          </a:xfrm>
          <a:prstGeom prst="rect">
            <a:avLst/>
          </a:prstGeom>
          <a:noFill/>
          <a:ln w="9525">
            <a:noFill/>
            <a:miter lim="800000"/>
            <a:headEnd/>
            <a:tailEnd/>
          </a:ln>
        </p:spPr>
        <p:txBody>
          <a:bodyPr anchor="b"/>
          <a:lstStyle/>
          <a:p>
            <a:pPr>
              <a:lnSpc>
                <a:spcPct val="90000"/>
              </a:lnSpc>
            </a:pPr>
            <a:r>
              <a:rPr lang="en-US" sz="2000" dirty="0" smtClean="0"/>
              <a:t>Earl </a:t>
            </a:r>
            <a:r>
              <a:rPr lang="en-US" sz="2000" dirty="0"/>
              <a:t>Joseph – </a:t>
            </a:r>
            <a:r>
              <a:rPr lang="en-US" sz="2000" dirty="0">
                <a:hlinkClick r:id="rId3"/>
              </a:rPr>
              <a:t>ejoseph@idc.com</a:t>
            </a:r>
            <a:r>
              <a:rPr lang="en-US" sz="2000" dirty="0"/>
              <a:t> </a:t>
            </a:r>
            <a:br>
              <a:rPr lang="en-US" sz="2000" dirty="0"/>
            </a:br>
            <a:r>
              <a:rPr lang="en-US" sz="2000" dirty="0"/>
              <a:t>Steve Conway – </a:t>
            </a:r>
            <a:r>
              <a:rPr lang="en-US" sz="2000" dirty="0" smtClean="0">
                <a:hlinkClick r:id="rId4"/>
              </a:rPr>
              <a:t>sconway@idc.com</a:t>
            </a:r>
            <a:endParaRPr lang="en-US" sz="2000" dirty="0" smtClean="0"/>
          </a:p>
          <a:p>
            <a:pPr>
              <a:lnSpc>
                <a:spcPct val="90000"/>
              </a:lnSpc>
            </a:pPr>
            <a:r>
              <a:rPr lang="en-US" sz="2000" dirty="0" smtClean="0"/>
              <a:t>Gabriella </a:t>
            </a:r>
            <a:r>
              <a:rPr lang="en-US" sz="2000" dirty="0" err="1" smtClean="0"/>
              <a:t>Cattaneo</a:t>
            </a:r>
            <a:r>
              <a:rPr lang="en-US" sz="2000" dirty="0" smtClean="0"/>
              <a:t> – </a:t>
            </a:r>
            <a:r>
              <a:rPr lang="en-US" sz="2000" dirty="0" smtClean="0">
                <a:hlinkClick r:id="rId5"/>
              </a:rPr>
              <a:t>gcattaneo@idc.com</a:t>
            </a:r>
            <a:r>
              <a:rPr lang="en-US" sz="2000" dirty="0" smtClean="0"/>
              <a:t> </a:t>
            </a:r>
          </a:p>
          <a:p>
            <a:pPr>
              <a:lnSpc>
                <a:spcPct val="90000"/>
              </a:lnSpc>
            </a:pPr>
            <a:r>
              <a:rPr lang="en-US" sz="2000" dirty="0" smtClean="0"/>
              <a:t> </a:t>
            </a:r>
            <a:r>
              <a:rPr lang="en-US" sz="2000" dirty="0"/>
              <a:t/>
            </a:r>
            <a:br>
              <a:rPr lang="en-US" sz="2000" dirty="0"/>
            </a:br>
            <a:endParaRPr lang="en-US" dirty="0"/>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5314" name="Rectangle 2"/>
          <p:cNvSpPr>
            <a:spLocks noGrp="1" noChangeArrowheads="1"/>
          </p:cNvSpPr>
          <p:nvPr>
            <p:ph type="title"/>
          </p:nvPr>
        </p:nvSpPr>
        <p:spPr>
          <a:xfrm>
            <a:off x="711200" y="122832"/>
            <a:ext cx="7754938" cy="805904"/>
          </a:xfrm>
        </p:spPr>
        <p:txBody>
          <a:bodyPr/>
          <a:lstStyle/>
          <a:p>
            <a:pPr eaLnBrk="1" hangingPunct="1">
              <a:defRPr/>
            </a:pPr>
            <a:r>
              <a:rPr lang="en-US" dirty="0" smtClean="0"/>
              <a:t>HPC Server Revenue ($M) Forecast</a:t>
            </a:r>
          </a:p>
        </p:txBody>
      </p:sp>
      <p:graphicFrame>
        <p:nvGraphicFramePr>
          <p:cNvPr id="6" name="Table 5"/>
          <p:cNvGraphicFramePr>
            <a:graphicFrameLocks noGrp="1"/>
          </p:cNvGraphicFramePr>
          <p:nvPr/>
        </p:nvGraphicFramePr>
        <p:xfrm>
          <a:off x="268010" y="1797266"/>
          <a:ext cx="8734099" cy="4020208"/>
        </p:xfrm>
        <a:graphic>
          <a:graphicData uri="http://schemas.openxmlformats.org/drawingml/2006/table">
            <a:tbl>
              <a:tblPr/>
              <a:tblGrid>
                <a:gridCol w="1783595"/>
                <a:gridCol w="1011317"/>
                <a:gridCol w="1011317"/>
                <a:gridCol w="1011317"/>
                <a:gridCol w="1011317"/>
                <a:gridCol w="1011317"/>
                <a:gridCol w="1011317"/>
                <a:gridCol w="882602"/>
              </a:tblGrid>
              <a:tr h="1005052">
                <a:tc>
                  <a:txBody>
                    <a:bodyPr/>
                    <a:lstStyle/>
                    <a:p>
                      <a:pPr algn="l" fontAlgn="b"/>
                      <a:r>
                        <a:rPr lang="en-US" sz="2200" b="1"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dirty="0">
                          <a:solidFill>
                            <a:srgbClr val="000000"/>
                          </a:solidFill>
                          <a:latin typeface="Calibri"/>
                        </a:rPr>
                        <a:t>2010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a:solidFill>
                            <a:srgbClr val="000000"/>
                          </a:solidFill>
                          <a:latin typeface="Calibri"/>
                        </a:rPr>
                        <a:t>2011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a:solidFill>
                            <a:srgbClr val="000000"/>
                          </a:solidFill>
                          <a:latin typeface="Calibri"/>
                        </a:rPr>
                        <a:t>2012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dirty="0">
                          <a:solidFill>
                            <a:srgbClr val="000000"/>
                          </a:solidFill>
                          <a:latin typeface="Calibri"/>
                        </a:rPr>
                        <a:t>2013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a:solidFill>
                            <a:srgbClr val="000000"/>
                          </a:solidFill>
                          <a:latin typeface="Calibri"/>
                        </a:rPr>
                        <a:t>2014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a:solidFill>
                            <a:srgbClr val="000000"/>
                          </a:solidFill>
                          <a:latin typeface="Calibri"/>
                        </a:rPr>
                        <a:t>2015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a:solidFill>
                            <a:srgbClr val="000000"/>
                          </a:solidFill>
                          <a:latin typeface="Calibri"/>
                        </a:rPr>
                        <a:t>CAGR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005052">
                <a:tc>
                  <a:txBody>
                    <a:bodyPr/>
                    <a:lstStyle/>
                    <a:p>
                      <a:pPr algn="l" fontAlgn="b"/>
                      <a:r>
                        <a:rPr lang="en-US" sz="2200" b="1" i="0" u="none" strike="noStrike" dirty="0">
                          <a:solidFill>
                            <a:srgbClr val="000000"/>
                          </a:solidFill>
                          <a:latin typeface="Calibri"/>
                        </a:rPr>
                        <a:t>HPC </a:t>
                      </a:r>
                      <a:r>
                        <a:rPr lang="en-US" sz="2200" b="1" i="0" u="none" strike="noStrike" dirty="0" smtClean="0">
                          <a:solidFill>
                            <a:srgbClr val="000000"/>
                          </a:solidFill>
                          <a:latin typeface="Calibri"/>
                        </a:rPr>
                        <a:t>Revenues</a:t>
                      </a:r>
                      <a:endParaRPr lang="en-US" sz="2200" b="1"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dirty="0">
                          <a:solidFill>
                            <a:srgbClr val="000000"/>
                          </a:solidFill>
                          <a:latin typeface="Calibri"/>
                        </a:rPr>
                        <a:t>           9,504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dirty="0">
                          <a:solidFill>
                            <a:srgbClr val="000000"/>
                          </a:solidFill>
                          <a:latin typeface="Calibri"/>
                        </a:rPr>
                        <a:t>        10,034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dirty="0">
                          <a:solidFill>
                            <a:srgbClr val="000000"/>
                          </a:solidFill>
                          <a:latin typeface="Calibri"/>
                        </a:rPr>
                        <a:t>        10,564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a:solidFill>
                            <a:srgbClr val="000000"/>
                          </a:solidFill>
                          <a:latin typeface="Calibri"/>
                        </a:rPr>
                        <a:t>        11,397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a:solidFill>
                            <a:srgbClr val="000000"/>
                          </a:solidFill>
                          <a:latin typeface="Calibri"/>
                        </a:rPr>
                        <a:t>        12,371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a:solidFill>
                            <a:srgbClr val="000000"/>
                          </a:solidFill>
                          <a:latin typeface="Calibri"/>
                        </a:rPr>
                        <a:t>        13,449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a:solidFill>
                            <a:srgbClr val="000000"/>
                          </a:solidFill>
                          <a:latin typeface="Calibri"/>
                        </a:rPr>
                        <a:t>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005052">
                <a:tc>
                  <a:txBody>
                    <a:bodyPr/>
                    <a:lstStyle/>
                    <a:p>
                      <a:pPr algn="l" fontAlgn="b"/>
                      <a:r>
                        <a:rPr lang="en-US" sz="2200" b="1" i="0" u="none" strike="noStrike">
                          <a:solidFill>
                            <a:srgbClr val="000000"/>
                          </a:solidFill>
                          <a:latin typeface="Calibri"/>
                        </a:rPr>
                        <a:t>System Units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a:solidFill>
                            <a:srgbClr val="000000"/>
                          </a:solidFill>
                          <a:latin typeface="Calibri"/>
                        </a:rPr>
                        <a:t>      119,845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a:solidFill>
                            <a:srgbClr val="000000"/>
                          </a:solidFill>
                          <a:latin typeface="Calibri"/>
                        </a:rPr>
                        <a:t>      133,044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dirty="0">
                          <a:solidFill>
                            <a:srgbClr val="000000"/>
                          </a:solidFill>
                          <a:latin typeface="Calibri"/>
                        </a:rPr>
                        <a:t>      146,243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dirty="0">
                          <a:solidFill>
                            <a:srgbClr val="000000"/>
                          </a:solidFill>
                          <a:latin typeface="Calibri"/>
                        </a:rPr>
                        <a:t>      165,391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dirty="0">
                          <a:solidFill>
                            <a:srgbClr val="000000"/>
                          </a:solidFill>
                          <a:latin typeface="Calibri"/>
                        </a:rPr>
                        <a:t>      172,306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dirty="0">
                          <a:solidFill>
                            <a:srgbClr val="000000"/>
                          </a:solidFill>
                          <a:latin typeface="Calibri"/>
                        </a:rPr>
                        <a:t>      179,515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200" b="1" i="0" u="none" strike="noStrike" dirty="0">
                          <a:solidFill>
                            <a:srgbClr val="000000"/>
                          </a:solidFill>
                          <a:latin typeface="Calibri"/>
                        </a:rPr>
                        <a:t>8.4%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005052">
                <a:tc>
                  <a:txBody>
                    <a:bodyPr/>
                    <a:lstStyle/>
                    <a:p>
                      <a:pPr algn="l" fontAlgn="b"/>
                      <a:r>
                        <a:rPr lang="en-US" sz="1200" b="1" i="0" u="none" strike="noStrike" dirty="0">
                          <a:solidFill>
                            <a:srgbClr val="000000"/>
                          </a:solidFill>
                          <a:latin typeface="Arial"/>
                        </a:rPr>
                        <a:t>Source:  IDC 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0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0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0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0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0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000" b="1"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000" b="1"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3954" name="Rectangle 2"/>
          <p:cNvSpPr>
            <a:spLocks noGrp="1" noChangeArrowheads="1"/>
          </p:cNvSpPr>
          <p:nvPr>
            <p:ph type="title"/>
          </p:nvPr>
        </p:nvSpPr>
        <p:spPr>
          <a:xfrm>
            <a:off x="261938" y="0"/>
            <a:ext cx="8205787" cy="828675"/>
          </a:xfrm>
        </p:spPr>
        <p:txBody>
          <a:bodyPr/>
          <a:lstStyle/>
          <a:p>
            <a:r>
              <a:rPr lang="en-US" dirty="0" smtClean="0"/>
              <a:t>The </a:t>
            </a:r>
            <a:r>
              <a:rPr lang="en-US" dirty="0"/>
              <a:t>Broader HPC Market</a:t>
            </a:r>
          </a:p>
        </p:txBody>
      </p:sp>
      <p:graphicFrame>
        <p:nvGraphicFramePr>
          <p:cNvPr id="5" name="Table 4"/>
          <p:cNvGraphicFramePr>
            <a:graphicFrameLocks noGrp="1"/>
          </p:cNvGraphicFramePr>
          <p:nvPr/>
        </p:nvGraphicFramePr>
        <p:xfrm>
          <a:off x="818865" y="1323831"/>
          <a:ext cx="7631451" cy="5013904"/>
        </p:xfrm>
        <a:graphic>
          <a:graphicData uri="http://schemas.openxmlformats.org/drawingml/2006/table">
            <a:tbl>
              <a:tblPr/>
              <a:tblGrid>
                <a:gridCol w="2777061"/>
                <a:gridCol w="2427195"/>
                <a:gridCol w="2427195"/>
              </a:tblGrid>
              <a:tr h="716272">
                <a:tc>
                  <a:txBody>
                    <a:bodyPr/>
                    <a:lstStyle/>
                    <a:p>
                      <a:pPr algn="l" fontAlgn="b"/>
                      <a:r>
                        <a:rPr lang="en-US" sz="2400" b="1" i="0" u="none" strike="noStrike" baseline="0" dirty="0">
                          <a:solidFill>
                            <a:schemeClr val="tx1"/>
                          </a:solidFill>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400" b="1" i="0" u="none" strike="noStrike" baseline="0" dirty="0">
                          <a:solidFill>
                            <a:schemeClr val="tx1"/>
                          </a:solidFill>
                          <a:latin typeface="Arial"/>
                        </a:rPr>
                        <a:t>2009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400" b="1" i="0" u="none" strike="noStrike" baseline="0" dirty="0">
                          <a:solidFill>
                            <a:schemeClr val="tx1"/>
                          </a:solidFill>
                          <a:latin typeface="Arial"/>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716272">
                <a:tc>
                  <a:txBody>
                    <a:bodyPr/>
                    <a:lstStyle/>
                    <a:p>
                      <a:pPr algn="l" fontAlgn="b"/>
                      <a:r>
                        <a:rPr lang="en-US" sz="2400" b="1" i="0" u="none" strike="noStrike" baseline="0" dirty="0" smtClean="0">
                          <a:solidFill>
                            <a:schemeClr val="tx1"/>
                          </a:solidFill>
                          <a:latin typeface="Arial"/>
                        </a:rPr>
                        <a:t>Servers</a:t>
                      </a:r>
                      <a:endParaRPr lang="en-US" sz="2400" b="1" i="0" u="none" strike="noStrike" baseline="0" dirty="0">
                        <a:solidFill>
                          <a:schemeClr val="tx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a:solidFill>
                            <a:schemeClr val="tx1"/>
                          </a:solidFill>
                          <a:latin typeface="Arial"/>
                        </a:rPr>
                        <a:t>      8,637,114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dirty="0">
                          <a:solidFill>
                            <a:schemeClr val="tx1"/>
                          </a:solidFill>
                          <a:latin typeface="Arial"/>
                        </a:rPr>
                        <a:t>      </a:t>
                      </a:r>
                      <a:r>
                        <a:rPr lang="en-US" sz="2400" b="1" i="0" u="none" strike="noStrike" baseline="0" dirty="0" smtClean="0">
                          <a:solidFill>
                            <a:schemeClr val="tx1"/>
                          </a:solidFill>
                          <a:latin typeface="Arial"/>
                        </a:rPr>
                        <a:t>9,504,323 </a:t>
                      </a:r>
                      <a:endParaRPr lang="en-US" sz="2400" b="1" i="0" u="none" strike="noStrike" baseline="0" dirty="0">
                        <a:solidFill>
                          <a:schemeClr val="tx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716272">
                <a:tc>
                  <a:txBody>
                    <a:bodyPr/>
                    <a:lstStyle/>
                    <a:p>
                      <a:pPr algn="l" fontAlgn="b"/>
                      <a:r>
                        <a:rPr lang="en-US" sz="2400" b="1" i="0" u="none" strike="noStrike" baseline="0">
                          <a:solidFill>
                            <a:schemeClr val="tx1"/>
                          </a:solidFill>
                          <a:latin typeface="Arial"/>
                        </a:rPr>
                        <a:t>Storage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a:solidFill>
                            <a:schemeClr val="tx1"/>
                          </a:solidFill>
                          <a:latin typeface="Arial"/>
                        </a:rPr>
                        <a:t>      3,022,990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dirty="0">
                          <a:solidFill>
                            <a:schemeClr val="tx1"/>
                          </a:solidFill>
                          <a:latin typeface="Arial"/>
                        </a:rPr>
                        <a:t>      3,328,312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716272">
                <a:tc>
                  <a:txBody>
                    <a:bodyPr/>
                    <a:lstStyle/>
                    <a:p>
                      <a:pPr algn="l" fontAlgn="b"/>
                      <a:r>
                        <a:rPr lang="en-US" sz="2400" b="1" i="0" u="none" strike="noStrike" baseline="0">
                          <a:solidFill>
                            <a:schemeClr val="tx1"/>
                          </a:solidFill>
                          <a:latin typeface="Arial"/>
                        </a:rPr>
                        <a:t>Middleware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a:solidFill>
                            <a:schemeClr val="tx1"/>
                          </a:solidFill>
                          <a:latin typeface="Arial"/>
                        </a:rPr>
                        <a:t>      1,062,365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dirty="0">
                          <a:solidFill>
                            <a:schemeClr val="tx1"/>
                          </a:solidFill>
                          <a:latin typeface="Arial"/>
                        </a:rPr>
                        <a:t>      1,103,797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716272">
                <a:tc>
                  <a:txBody>
                    <a:bodyPr/>
                    <a:lstStyle/>
                    <a:p>
                      <a:pPr algn="l" fontAlgn="b"/>
                      <a:r>
                        <a:rPr lang="en-US" sz="2400" b="1" i="0" u="none" strike="noStrike" baseline="0">
                          <a:solidFill>
                            <a:schemeClr val="tx1"/>
                          </a:solidFill>
                          <a:latin typeface="Arial"/>
                        </a:rPr>
                        <a:t>Applications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a:solidFill>
                            <a:schemeClr val="tx1"/>
                          </a:solidFill>
                          <a:latin typeface="Arial"/>
                        </a:rPr>
                        <a:t>      2,971,167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dirty="0">
                          <a:solidFill>
                            <a:schemeClr val="tx1"/>
                          </a:solidFill>
                          <a:latin typeface="Arial"/>
                        </a:rPr>
                        <a:t>      3,164,293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716272">
                <a:tc>
                  <a:txBody>
                    <a:bodyPr/>
                    <a:lstStyle/>
                    <a:p>
                      <a:pPr algn="l" fontAlgn="b"/>
                      <a:r>
                        <a:rPr lang="en-US" sz="2400" b="1" i="0" u="none" strike="noStrike" baseline="0">
                          <a:solidFill>
                            <a:schemeClr val="tx1"/>
                          </a:solidFill>
                          <a:latin typeface="Arial"/>
                        </a:rPr>
                        <a:t>Service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a:solidFill>
                            <a:schemeClr val="tx1"/>
                          </a:solidFill>
                          <a:latin typeface="Arial"/>
                        </a:rPr>
                        <a:t>      1,658,326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dirty="0">
                          <a:solidFill>
                            <a:schemeClr val="tx1"/>
                          </a:solidFill>
                          <a:latin typeface="Arial"/>
                        </a:rPr>
                        <a:t>      1,727,976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716272">
                <a:tc>
                  <a:txBody>
                    <a:bodyPr/>
                    <a:lstStyle/>
                    <a:p>
                      <a:pPr algn="l" fontAlgn="b"/>
                      <a:r>
                        <a:rPr lang="en-US" sz="2400" b="1" i="0" u="none" strike="noStrike" baseline="0">
                          <a:solidFill>
                            <a:schemeClr val="tx1"/>
                          </a:solidFill>
                          <a:latin typeface="Arial"/>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a:solidFill>
                            <a:schemeClr val="tx1"/>
                          </a:solidFill>
                          <a:latin typeface="Arial"/>
                        </a:rPr>
                        <a:t>    17,351,963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400" b="1" i="0" u="none" strike="noStrike" baseline="0" dirty="0">
                          <a:solidFill>
                            <a:schemeClr val="tx1"/>
                          </a:solidFill>
                          <a:latin typeface="Arial"/>
                        </a:rPr>
                        <a:t>    </a:t>
                      </a:r>
                      <a:r>
                        <a:rPr lang="en-US" sz="2400" b="1" i="0" u="none" strike="noStrike" baseline="0" dirty="0" smtClean="0">
                          <a:solidFill>
                            <a:schemeClr val="tx1"/>
                          </a:solidFill>
                          <a:latin typeface="Arial"/>
                        </a:rPr>
                        <a:t>18,828,701</a:t>
                      </a:r>
                      <a:endParaRPr lang="en-US" sz="2400" b="1" i="0" u="none" strike="noStrike" baseline="0" dirty="0">
                        <a:solidFill>
                          <a:schemeClr val="tx1"/>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8050" name="Rectangle 2"/>
          <p:cNvSpPr>
            <a:spLocks noGrp="1" noChangeArrowheads="1"/>
          </p:cNvSpPr>
          <p:nvPr>
            <p:ph type="title"/>
          </p:nvPr>
        </p:nvSpPr>
        <p:spPr/>
        <p:txBody>
          <a:bodyPr/>
          <a:lstStyle/>
          <a:p>
            <a:r>
              <a:rPr lang="en-US"/>
              <a:t>Conclusions</a:t>
            </a:r>
          </a:p>
        </p:txBody>
      </p:sp>
      <p:sp>
        <p:nvSpPr>
          <p:cNvPr id="1538051" name="Rectangle 3"/>
          <p:cNvSpPr>
            <a:spLocks noChangeArrowheads="1"/>
          </p:cNvSpPr>
          <p:nvPr/>
        </p:nvSpPr>
        <p:spPr bwMode="auto">
          <a:xfrm>
            <a:off x="380621" y="1185706"/>
            <a:ext cx="8162878" cy="5549462"/>
          </a:xfrm>
          <a:prstGeom prst="rect">
            <a:avLst/>
          </a:prstGeom>
          <a:noFill/>
          <a:ln w="9525">
            <a:noFill/>
            <a:miter lim="800000"/>
            <a:headEnd/>
            <a:tailEnd/>
          </a:ln>
          <a:effectLst/>
        </p:spPr>
        <p:txBody>
          <a:bodyPr/>
          <a:lstStyle/>
          <a:p>
            <a:pPr marL="342900" indent="-342900">
              <a:lnSpc>
                <a:spcPct val="95000"/>
              </a:lnSpc>
              <a:spcBef>
                <a:spcPct val="20000"/>
              </a:spcBef>
              <a:buFont typeface="Wingdings" pitchFamily="2" charset="2"/>
              <a:buChar char="§"/>
            </a:pPr>
            <a:r>
              <a:rPr lang="en-US" b="1" dirty="0">
                <a:cs typeface="Times New Roman" pitchFamily="18" charset="0"/>
              </a:rPr>
              <a:t>2010 </a:t>
            </a:r>
            <a:r>
              <a:rPr lang="en-US" b="1" dirty="0" smtClean="0">
                <a:cs typeface="Times New Roman" pitchFamily="18" charset="0"/>
              </a:rPr>
              <a:t>was </a:t>
            </a:r>
            <a:r>
              <a:rPr lang="en-US" b="1" dirty="0">
                <a:cs typeface="Times New Roman" pitchFamily="18" charset="0"/>
              </a:rPr>
              <a:t>a year of </a:t>
            </a:r>
            <a:r>
              <a:rPr lang="en-US" b="1" dirty="0" smtClean="0">
                <a:cs typeface="Times New Roman" pitchFamily="18" charset="0"/>
              </a:rPr>
              <a:t>return to healthy growth </a:t>
            </a:r>
            <a:r>
              <a:rPr lang="en-US" b="1" dirty="0">
                <a:cs typeface="Times New Roman" pitchFamily="18" charset="0"/>
              </a:rPr>
              <a:t>in the worldwide HPC market</a:t>
            </a:r>
          </a:p>
          <a:p>
            <a:pPr marL="342900" indent="-342900">
              <a:lnSpc>
                <a:spcPct val="95000"/>
              </a:lnSpc>
              <a:spcBef>
                <a:spcPct val="20000"/>
              </a:spcBef>
              <a:buFont typeface="Wingdings" pitchFamily="2" charset="2"/>
              <a:buChar char="§"/>
            </a:pPr>
            <a:r>
              <a:rPr lang="en-US" b="1" dirty="0" smtClean="0">
                <a:cs typeface="Times New Roman" pitchFamily="18" charset="0"/>
              </a:rPr>
              <a:t>IDC </a:t>
            </a:r>
            <a:r>
              <a:rPr lang="en-US" b="1" dirty="0">
                <a:cs typeface="Times New Roman" pitchFamily="18" charset="0"/>
              </a:rPr>
              <a:t>predicts the HPC market will </a:t>
            </a:r>
            <a:r>
              <a:rPr lang="en-US" b="1" dirty="0" smtClean="0">
                <a:cs typeface="Times New Roman" pitchFamily="18" charset="0"/>
              </a:rPr>
              <a:t>continue </a:t>
            </a:r>
            <a:r>
              <a:rPr lang="en-US" b="1" dirty="0">
                <a:cs typeface="Times New Roman" pitchFamily="18" charset="0"/>
              </a:rPr>
              <a:t>growth in </a:t>
            </a:r>
            <a:r>
              <a:rPr lang="en-US" b="1" dirty="0" smtClean="0">
                <a:cs typeface="Times New Roman" pitchFamily="18" charset="0"/>
              </a:rPr>
              <a:t>2011 </a:t>
            </a:r>
            <a:r>
              <a:rPr lang="en-US" b="1" dirty="0">
                <a:cs typeface="Times New Roman" pitchFamily="18" charset="0"/>
              </a:rPr>
              <a:t>and grow </a:t>
            </a:r>
            <a:r>
              <a:rPr lang="en-US" b="1" dirty="0" smtClean="0">
                <a:cs typeface="Times New Roman" pitchFamily="18" charset="0"/>
              </a:rPr>
              <a:t>by 7% </a:t>
            </a:r>
            <a:r>
              <a:rPr lang="en-US" b="1" dirty="0">
                <a:cs typeface="Times New Roman" pitchFamily="18" charset="0"/>
              </a:rPr>
              <a:t>to </a:t>
            </a:r>
            <a:r>
              <a:rPr lang="en-US" b="1" dirty="0" smtClean="0">
                <a:cs typeface="Times New Roman" pitchFamily="18" charset="0"/>
              </a:rPr>
              <a:t>9% </a:t>
            </a:r>
            <a:r>
              <a:rPr lang="en-US" b="1" dirty="0">
                <a:cs typeface="Times New Roman" pitchFamily="18" charset="0"/>
              </a:rPr>
              <a:t>in </a:t>
            </a:r>
            <a:r>
              <a:rPr lang="en-US" b="1" dirty="0" smtClean="0">
                <a:cs typeface="Times New Roman" pitchFamily="18" charset="0"/>
              </a:rPr>
              <a:t>2011</a:t>
            </a:r>
            <a:endParaRPr lang="en-US" b="1" dirty="0">
              <a:cs typeface="Times New Roman" pitchFamily="18" charset="0"/>
            </a:endParaRPr>
          </a:p>
          <a:p>
            <a:pPr marL="800100" lvl="1" indent="-266700">
              <a:lnSpc>
                <a:spcPct val="95000"/>
              </a:lnSpc>
              <a:spcBef>
                <a:spcPct val="20000"/>
              </a:spcBef>
              <a:buClr>
                <a:srgbClr val="E8A000"/>
              </a:buClr>
              <a:buSzPct val="90000"/>
              <a:buFont typeface="Wingdings" pitchFamily="2" charset="2"/>
              <a:buChar char="§"/>
            </a:pPr>
            <a:r>
              <a:rPr lang="en-US" dirty="0">
                <a:cs typeface="Times New Roman" pitchFamily="18" charset="0"/>
              </a:rPr>
              <a:t>And then will </a:t>
            </a:r>
            <a:r>
              <a:rPr lang="en-US" dirty="0" smtClean="0">
                <a:cs typeface="Times New Roman" pitchFamily="18" charset="0"/>
              </a:rPr>
              <a:t>rebuild </a:t>
            </a:r>
            <a:r>
              <a:rPr lang="en-US" dirty="0">
                <a:cs typeface="Times New Roman" pitchFamily="18" charset="0"/>
              </a:rPr>
              <a:t>to </a:t>
            </a:r>
            <a:r>
              <a:rPr lang="en-US" dirty="0" smtClean="0">
                <a:cs typeface="Times New Roman" pitchFamily="18" charset="0"/>
              </a:rPr>
              <a:t>reach $13.5 </a:t>
            </a:r>
            <a:r>
              <a:rPr lang="en-US" dirty="0">
                <a:cs typeface="Times New Roman" pitchFamily="18" charset="0"/>
              </a:rPr>
              <a:t>billion </a:t>
            </a:r>
            <a:r>
              <a:rPr lang="en-US" dirty="0" smtClean="0">
                <a:cs typeface="Times New Roman" pitchFamily="18" charset="0"/>
              </a:rPr>
              <a:t>by 2015</a:t>
            </a:r>
            <a:endParaRPr lang="en-US" dirty="0">
              <a:cs typeface="Times New Roman" pitchFamily="18" charset="0"/>
            </a:endParaRPr>
          </a:p>
          <a:p>
            <a:pPr marL="342900" indent="-342900">
              <a:lnSpc>
                <a:spcPct val="95000"/>
              </a:lnSpc>
              <a:spcBef>
                <a:spcPct val="20000"/>
              </a:spcBef>
              <a:buFont typeface="Wingdings" pitchFamily="2" charset="2"/>
              <a:buChar char="§"/>
            </a:pPr>
            <a:r>
              <a:rPr lang="en-US" b="1" dirty="0">
                <a:cs typeface="Times New Roman" pitchFamily="18" charset="0"/>
              </a:rPr>
              <a:t>The recovery will benefit HPC segments unevenly:</a:t>
            </a:r>
          </a:p>
          <a:p>
            <a:pPr marL="800100" lvl="1" indent="-266700">
              <a:lnSpc>
                <a:spcPct val="95000"/>
              </a:lnSpc>
              <a:spcBef>
                <a:spcPct val="20000"/>
              </a:spcBef>
              <a:buClr>
                <a:srgbClr val="E8A000"/>
              </a:buClr>
              <a:buSzPct val="90000"/>
              <a:buFont typeface="Wingdings" pitchFamily="2" charset="2"/>
              <a:buChar char="§"/>
            </a:pPr>
            <a:r>
              <a:rPr lang="en-US" dirty="0">
                <a:cs typeface="Times New Roman" pitchFamily="18" charset="0"/>
              </a:rPr>
              <a:t>With hard-hit verticals such as automotive </a:t>
            </a:r>
            <a:r>
              <a:rPr lang="en-US" dirty="0" smtClean="0">
                <a:cs typeface="Times New Roman" pitchFamily="18" charset="0"/>
              </a:rPr>
              <a:t>recovering </a:t>
            </a:r>
            <a:r>
              <a:rPr lang="en-US" dirty="0">
                <a:cs typeface="Times New Roman" pitchFamily="18" charset="0"/>
              </a:rPr>
              <a:t>more slowly than oil and gas, or government and academia</a:t>
            </a:r>
          </a:p>
          <a:p>
            <a:pPr marL="800100" lvl="1" indent="-266700">
              <a:lnSpc>
                <a:spcPct val="95000"/>
              </a:lnSpc>
              <a:spcBef>
                <a:spcPct val="20000"/>
              </a:spcBef>
              <a:buClr>
                <a:srgbClr val="E8A000"/>
              </a:buClr>
              <a:buSzPct val="90000"/>
              <a:buFont typeface="Wingdings" pitchFamily="2" charset="2"/>
              <a:buChar char="§"/>
            </a:pPr>
            <a:r>
              <a:rPr lang="en-US" dirty="0">
                <a:cs typeface="Times New Roman" pitchFamily="18" charset="0"/>
              </a:rPr>
              <a:t>The Supercomputer segment growth will remain turbo-charged by government spending aimed at HPC leadership and “</a:t>
            </a:r>
            <a:r>
              <a:rPr lang="en-US" dirty="0" err="1">
                <a:cs typeface="Times New Roman" pitchFamily="18" charset="0"/>
              </a:rPr>
              <a:t>petaflop</a:t>
            </a:r>
            <a:r>
              <a:rPr lang="en-US" dirty="0">
                <a:cs typeface="Times New Roman" pitchFamily="18" charset="0"/>
              </a:rPr>
              <a:t> club” </a:t>
            </a:r>
            <a:r>
              <a:rPr lang="en-US" dirty="0" smtClean="0">
                <a:cs typeface="Times New Roman" pitchFamily="18" charset="0"/>
              </a:rPr>
              <a:t>membership</a:t>
            </a:r>
          </a:p>
          <a:p>
            <a:pPr marL="1257300" lvl="2" indent="-266700">
              <a:lnSpc>
                <a:spcPct val="95000"/>
              </a:lnSpc>
              <a:spcBef>
                <a:spcPct val="20000"/>
              </a:spcBef>
              <a:buClr>
                <a:srgbClr val="E8A000"/>
              </a:buClr>
              <a:buSzPct val="90000"/>
              <a:buFont typeface="Wingdings" pitchFamily="2" charset="2"/>
              <a:buChar char="§"/>
            </a:pPr>
            <a:r>
              <a:rPr lang="en-US" dirty="0" smtClean="0">
                <a:cs typeface="Times New Roman" pitchFamily="18" charset="0"/>
              </a:rPr>
              <a:t>And could exceed our current forecasts </a:t>
            </a:r>
            <a:endParaRPr lang="en-US" dirty="0">
              <a:cs typeface="Times New Roman" pitchFamily="18"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3"/>
          <p:cNvSpPr>
            <a:spLocks noGrp="1"/>
          </p:cNvSpPr>
          <p:nvPr>
            <p:ph type="sldNum" sz="quarter" idx="4294967295"/>
          </p:nvPr>
        </p:nvSpPr>
        <p:spPr>
          <a:xfrm>
            <a:off x="8081963" y="6626225"/>
            <a:ext cx="908050" cy="457200"/>
          </a:xfrm>
          <a:prstGeom prst="rect">
            <a:avLst/>
          </a:prstGeom>
          <a:noFill/>
        </p:spPr>
        <p:txBody>
          <a:bodyPr/>
          <a:lstStyle/>
          <a:p>
            <a:fld id="{4DEAF5CB-5AE0-43AE-ABD2-82011A60D4E1}" type="slidenum">
              <a:rPr lang="en-US"/>
              <a:pPr/>
              <a:t>13</a:t>
            </a:fld>
            <a:endParaRPr lang="en-US"/>
          </a:p>
        </p:txBody>
      </p:sp>
      <p:sp>
        <p:nvSpPr>
          <p:cNvPr id="914434" name="Rectangle 2"/>
          <p:cNvSpPr>
            <a:spLocks noGrp="1" noChangeArrowheads="1"/>
          </p:cNvSpPr>
          <p:nvPr>
            <p:ph type="title"/>
          </p:nvPr>
        </p:nvSpPr>
        <p:spPr>
          <a:xfrm>
            <a:off x="261938" y="188913"/>
            <a:ext cx="7278687" cy="804862"/>
          </a:xfrm>
        </p:spPr>
        <p:txBody>
          <a:bodyPr/>
          <a:lstStyle/>
          <a:p>
            <a:pPr eaLnBrk="1" hangingPunct="1">
              <a:defRPr/>
            </a:pPr>
            <a:r>
              <a:rPr lang="en-US" dirty="0" smtClean="0"/>
              <a:t>But There are Still Major Customer Pain Points</a:t>
            </a:r>
          </a:p>
        </p:txBody>
      </p:sp>
      <p:sp>
        <p:nvSpPr>
          <p:cNvPr id="37892" name="Rectangle 3"/>
          <p:cNvSpPr>
            <a:spLocks noGrp="1" noChangeArrowheads="1"/>
          </p:cNvSpPr>
          <p:nvPr>
            <p:ph type="body" idx="1"/>
          </p:nvPr>
        </p:nvSpPr>
        <p:spPr>
          <a:xfrm>
            <a:off x="314325" y="1171575"/>
            <a:ext cx="8607425" cy="5203825"/>
          </a:xfrm>
          <a:noFill/>
        </p:spPr>
        <p:txBody>
          <a:bodyPr/>
          <a:lstStyle/>
          <a:p>
            <a:pPr marL="231775" indent="-231775" eaLnBrk="1" hangingPunct="1">
              <a:lnSpc>
                <a:spcPct val="105000"/>
              </a:lnSpc>
              <a:spcBef>
                <a:spcPct val="5000"/>
              </a:spcBef>
              <a:buClr>
                <a:schemeClr val="accent1"/>
              </a:buClr>
              <a:buFont typeface="Wingdings 2" pitchFamily="18" charset="2"/>
              <a:buNone/>
            </a:pPr>
            <a:r>
              <a:rPr lang="en-US" sz="2000" dirty="0" smtClean="0"/>
              <a:t>Software is still the #1 roadblock</a:t>
            </a:r>
          </a:p>
          <a:p>
            <a:pPr marL="571500" lvl="1" indent="-225425" eaLnBrk="1" hangingPunct="1">
              <a:lnSpc>
                <a:spcPct val="105000"/>
              </a:lnSpc>
              <a:spcBef>
                <a:spcPct val="5000"/>
              </a:spcBef>
            </a:pPr>
            <a:r>
              <a:rPr lang="en-US" sz="2000" dirty="0" smtClean="0"/>
              <a:t>Better management software is needed</a:t>
            </a:r>
          </a:p>
          <a:p>
            <a:pPr marL="1023938" lvl="2" indent="-280988" eaLnBrk="1" hangingPunct="1">
              <a:lnSpc>
                <a:spcPct val="105000"/>
              </a:lnSpc>
              <a:spcBef>
                <a:spcPct val="5000"/>
              </a:spcBef>
            </a:pPr>
            <a:r>
              <a:rPr lang="en-US" sz="2000" dirty="0" smtClean="0"/>
              <a:t>HPC clusters are still hard to setup and operate </a:t>
            </a:r>
          </a:p>
          <a:p>
            <a:pPr marL="1023938" lvl="2" indent="-280988" eaLnBrk="1" hangingPunct="1">
              <a:lnSpc>
                <a:spcPct val="105000"/>
              </a:lnSpc>
              <a:spcBef>
                <a:spcPct val="5000"/>
              </a:spcBef>
            </a:pPr>
            <a:r>
              <a:rPr lang="en-US" sz="2000" dirty="0" smtClean="0"/>
              <a:t>New buyers – require “ease-of-everything”</a:t>
            </a:r>
          </a:p>
          <a:p>
            <a:pPr marL="571500" lvl="1" indent="-225425" eaLnBrk="1" hangingPunct="1">
              <a:lnSpc>
                <a:spcPct val="105000"/>
              </a:lnSpc>
              <a:spcBef>
                <a:spcPct val="5000"/>
              </a:spcBef>
            </a:pPr>
            <a:r>
              <a:rPr lang="en-US" sz="2000" dirty="0" smtClean="0"/>
              <a:t>Parallel software is lacking for most users</a:t>
            </a:r>
          </a:p>
          <a:p>
            <a:pPr marL="1023938" lvl="2" indent="-280988" eaLnBrk="1" hangingPunct="1">
              <a:lnSpc>
                <a:spcPct val="105000"/>
              </a:lnSpc>
              <a:spcBef>
                <a:spcPct val="5000"/>
              </a:spcBef>
            </a:pPr>
            <a:r>
              <a:rPr lang="en-US" sz="2000" dirty="0" smtClean="0"/>
              <a:t>Many applications will need a major redesign </a:t>
            </a:r>
          </a:p>
          <a:p>
            <a:pPr marL="1023938" lvl="2" indent="-280988" eaLnBrk="1" hangingPunct="1">
              <a:lnSpc>
                <a:spcPct val="105000"/>
              </a:lnSpc>
              <a:spcBef>
                <a:spcPct val="5000"/>
              </a:spcBef>
            </a:pPr>
            <a:r>
              <a:rPr lang="en-US" sz="2000" dirty="0" smtClean="0"/>
              <a:t>Multi-core will cause many issues to </a:t>
            </a:r>
            <a:r>
              <a:rPr lang="en-US" sz="2000" u="sng" dirty="0" smtClean="0"/>
              <a:t>“hit-the-wall”</a:t>
            </a:r>
          </a:p>
          <a:p>
            <a:pPr marL="231775" indent="-231775" eaLnBrk="1" hangingPunct="1">
              <a:lnSpc>
                <a:spcPct val="105000"/>
              </a:lnSpc>
              <a:spcBef>
                <a:spcPct val="5000"/>
              </a:spcBef>
              <a:buClr>
                <a:schemeClr val="accent1"/>
              </a:buClr>
              <a:buFont typeface="Wingdings 2" pitchFamily="18" charset="2"/>
              <a:buNone/>
            </a:pPr>
            <a:r>
              <a:rPr lang="en-US" sz="2000" dirty="0" smtClean="0"/>
              <a:t>Clusters are still hard to use and manage </a:t>
            </a:r>
          </a:p>
          <a:p>
            <a:pPr marL="571500" lvl="1" indent="-225425" eaLnBrk="1" hangingPunct="1">
              <a:lnSpc>
                <a:spcPct val="105000"/>
              </a:lnSpc>
              <a:spcBef>
                <a:spcPct val="5000"/>
              </a:spcBef>
            </a:pPr>
            <a:r>
              <a:rPr lang="en-US" sz="2000" dirty="0" smtClean="0"/>
              <a:t>System management &amp; growing cluster complexity </a:t>
            </a:r>
          </a:p>
          <a:p>
            <a:pPr marL="571500" lvl="1" indent="-225425" eaLnBrk="1" hangingPunct="1">
              <a:lnSpc>
                <a:spcPct val="105000"/>
              </a:lnSpc>
              <a:spcBef>
                <a:spcPct val="5000"/>
              </a:spcBef>
            </a:pPr>
            <a:r>
              <a:rPr lang="en-US" sz="2000" dirty="0" smtClean="0"/>
              <a:t>Power, cooling and floor space are major issues </a:t>
            </a:r>
          </a:p>
          <a:p>
            <a:pPr marL="571500" lvl="1" indent="-225425" eaLnBrk="1" hangingPunct="1">
              <a:lnSpc>
                <a:spcPct val="105000"/>
              </a:lnSpc>
              <a:spcBef>
                <a:spcPct val="5000"/>
              </a:spcBef>
            </a:pPr>
            <a:r>
              <a:rPr lang="en-US" sz="2000" dirty="0" smtClean="0"/>
              <a:t>Third party software costs </a:t>
            </a:r>
          </a:p>
          <a:p>
            <a:pPr marL="571500" lvl="1" indent="-225425" eaLnBrk="1" hangingPunct="1">
              <a:lnSpc>
                <a:spcPct val="105000"/>
              </a:lnSpc>
              <a:spcBef>
                <a:spcPct val="5000"/>
              </a:spcBef>
            </a:pPr>
            <a:r>
              <a:rPr lang="en-US" sz="2000" dirty="0" smtClean="0"/>
              <a:t>Weak interconnect performance at all levels</a:t>
            </a:r>
          </a:p>
          <a:p>
            <a:pPr marL="571500" lvl="1" indent="-225425" eaLnBrk="1" hangingPunct="1">
              <a:lnSpc>
                <a:spcPct val="105000"/>
              </a:lnSpc>
              <a:spcBef>
                <a:spcPct val="5000"/>
              </a:spcBef>
            </a:pPr>
            <a:r>
              <a:rPr lang="en-US" sz="2000" dirty="0" smtClean="0"/>
              <a:t>RAS is a growing issue </a:t>
            </a:r>
          </a:p>
          <a:p>
            <a:pPr marL="571500" lvl="1" indent="-225425" eaLnBrk="1" hangingPunct="1">
              <a:lnSpc>
                <a:spcPct val="105000"/>
              </a:lnSpc>
              <a:spcBef>
                <a:spcPct val="5000"/>
              </a:spcBef>
            </a:pPr>
            <a:r>
              <a:rPr lang="en-US" sz="2000" dirty="0" smtClean="0"/>
              <a:t>Storage and data management are becoming new bottle necks</a:t>
            </a:r>
          </a:p>
          <a:p>
            <a:pPr marL="571500" lvl="1" indent="-225425" eaLnBrk="1" hangingPunct="1">
              <a:lnSpc>
                <a:spcPct val="105000"/>
              </a:lnSpc>
              <a:spcBef>
                <a:spcPct val="5000"/>
              </a:spcBef>
            </a:pPr>
            <a:r>
              <a:rPr lang="en-US" sz="2000" dirty="0" smtClean="0"/>
              <a:t>Lack of support for heterogeneous environment and accelerators</a:t>
            </a:r>
            <a:r>
              <a:rPr lang="en-US" sz="1900" dirty="0" smtClean="0"/>
              <a:t>  </a:t>
            </a:r>
            <a:endParaRPr lang="en-US" sz="1800" u="sng" dirty="0" smtClean="0"/>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3890" name="Rectangle 1026"/>
          <p:cNvSpPr>
            <a:spLocks noGrp="1" noChangeArrowheads="1"/>
          </p:cNvSpPr>
          <p:nvPr>
            <p:ph type="title"/>
          </p:nvPr>
        </p:nvSpPr>
        <p:spPr>
          <a:xfrm>
            <a:off x="772510" y="2756105"/>
            <a:ext cx="7394028" cy="2486048"/>
          </a:xfrm>
        </p:spPr>
        <p:txBody>
          <a:bodyPr/>
          <a:lstStyle/>
          <a:p>
            <a:pPr algn="ctr">
              <a:lnSpc>
                <a:spcPct val="100000"/>
              </a:lnSpc>
            </a:pPr>
            <a:r>
              <a:rPr lang="en-US" sz="4800" b="1" u="sng" dirty="0" smtClean="0">
                <a:solidFill>
                  <a:schemeClr val="tx1">
                    <a:lumMod val="90000"/>
                    <a:lumOff val="10000"/>
                  </a:schemeClr>
                </a:solidFill>
                <a:effectLst>
                  <a:outerShdw blurRad="38100" dist="38100" dir="2700000" algn="tl">
                    <a:srgbClr val="000000">
                      <a:alpha val="43137"/>
                    </a:srgbClr>
                  </a:outerShdw>
                </a:effectLst>
              </a:rPr>
              <a:t>Study Results:</a:t>
            </a:r>
            <a:r>
              <a:rPr lang="en-US" sz="4800" b="1" dirty="0" smtClean="0">
                <a:solidFill>
                  <a:schemeClr val="tx1">
                    <a:lumMod val="90000"/>
                    <a:lumOff val="10000"/>
                  </a:schemeClr>
                </a:solidFill>
                <a:effectLst>
                  <a:outerShdw blurRad="38100" dist="38100" dir="2700000" algn="tl">
                    <a:srgbClr val="000000">
                      <a:alpha val="43137"/>
                    </a:srgbClr>
                  </a:outerShdw>
                </a:effectLst>
              </a:rPr>
              <a:t/>
            </a:r>
            <a:br>
              <a:rPr lang="en-US" sz="4800" b="1" dirty="0" smtClean="0">
                <a:solidFill>
                  <a:schemeClr val="tx1">
                    <a:lumMod val="90000"/>
                    <a:lumOff val="10000"/>
                  </a:schemeClr>
                </a:solidFill>
                <a:effectLst>
                  <a:outerShdw blurRad="38100" dist="38100" dir="2700000" algn="tl">
                    <a:srgbClr val="000000">
                      <a:alpha val="43137"/>
                    </a:srgbClr>
                  </a:outerShdw>
                </a:effectLst>
              </a:rPr>
            </a:br>
            <a:r>
              <a:rPr lang="en-US" sz="4800" b="1" dirty="0" smtClean="0">
                <a:solidFill>
                  <a:schemeClr val="tx1">
                    <a:lumMod val="90000"/>
                    <a:lumOff val="10000"/>
                  </a:schemeClr>
                </a:solidFill>
                <a:effectLst>
                  <a:outerShdw blurRad="38100" dist="38100" dir="2700000" algn="tl">
                    <a:srgbClr val="000000">
                      <a:alpha val="43137"/>
                    </a:srgbClr>
                  </a:outerShdw>
                </a:effectLst>
              </a:rPr>
              <a:t>Financing a Software Infrastructure for Highly Parallelized Codes</a:t>
            </a:r>
            <a:endParaRPr lang="en-US" sz="4400" b="1" i="1" dirty="0">
              <a:solidFill>
                <a:schemeClr val="tx1">
                  <a:lumMod val="90000"/>
                  <a:lumOff val="10000"/>
                </a:schemeClr>
              </a:solidFill>
              <a:effectLst>
                <a:outerShdw blurRad="38100" dist="38100" dir="2700000" algn="tl">
                  <a:srgbClr val="000000">
                    <a:alpha val="43137"/>
                  </a:srgbClr>
                </a:outerShdw>
              </a:effectLst>
            </a:endParaRPr>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for the Study</a:t>
            </a:r>
            <a:endParaRPr lang="en-US" dirty="0"/>
          </a:p>
        </p:txBody>
      </p:sp>
      <p:sp>
        <p:nvSpPr>
          <p:cNvPr id="3" name="Content Placeholder 2"/>
          <p:cNvSpPr>
            <a:spLocks noGrp="1"/>
          </p:cNvSpPr>
          <p:nvPr>
            <p:ph idx="1"/>
          </p:nvPr>
        </p:nvSpPr>
        <p:spPr>
          <a:xfrm>
            <a:off x="273050" y="1213944"/>
            <a:ext cx="8701088" cy="5309093"/>
          </a:xfrm>
        </p:spPr>
        <p:txBody>
          <a:bodyPr>
            <a:normAutofit/>
          </a:bodyPr>
          <a:lstStyle/>
          <a:p>
            <a:pPr>
              <a:spcBef>
                <a:spcPts val="1800"/>
              </a:spcBef>
              <a:buFont typeface="Arial" pitchFamily="34" charset="0"/>
              <a:buChar char="•"/>
            </a:pPr>
            <a:r>
              <a:rPr lang="en-US" sz="2800" b="0" dirty="0" smtClean="0"/>
              <a:t>Map the parallel codes landscape in Europe</a:t>
            </a:r>
          </a:p>
          <a:p>
            <a:pPr>
              <a:spcBef>
                <a:spcPts val="1800"/>
              </a:spcBef>
              <a:buFont typeface="Arial" pitchFamily="34" charset="0"/>
              <a:buChar char="•"/>
            </a:pPr>
            <a:r>
              <a:rPr lang="en-US" sz="2800" dirty="0" smtClean="0"/>
              <a:t>Set the framework for creating a European software infrastructure for research and science</a:t>
            </a:r>
          </a:p>
          <a:p>
            <a:pPr>
              <a:spcBef>
                <a:spcPts val="1800"/>
              </a:spcBef>
              <a:buFont typeface="Arial" pitchFamily="34" charset="0"/>
              <a:buChar char="•"/>
            </a:pPr>
            <a:r>
              <a:rPr lang="en-US" sz="2800" b="0" dirty="0" smtClean="0"/>
              <a:t>Analyze the strengths and weaknesses of the infrastructure</a:t>
            </a:r>
          </a:p>
          <a:p>
            <a:pPr>
              <a:spcBef>
                <a:spcPts val="1800"/>
              </a:spcBef>
              <a:buFont typeface="Arial" pitchFamily="34" charset="0"/>
              <a:buChar char="•"/>
            </a:pPr>
            <a:r>
              <a:rPr lang="en-US" sz="2800" b="0" dirty="0" smtClean="0"/>
              <a:t>Point out the opportunities arising from the infrastructure</a:t>
            </a:r>
          </a:p>
          <a:p>
            <a:pPr>
              <a:spcBef>
                <a:spcPts val="1800"/>
              </a:spcBef>
              <a:buFont typeface="Arial" pitchFamily="34" charset="0"/>
              <a:buChar char="•"/>
            </a:pPr>
            <a:r>
              <a:rPr lang="en-US" sz="2800" b="0" dirty="0" smtClean="0"/>
              <a:t>Identify the appropriate management structure and governance model for the infrastructure</a:t>
            </a:r>
            <a:endParaRPr lang="en-US" sz="2800" b="0" dirty="0"/>
          </a:p>
        </p:txBody>
      </p:sp>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Sources</a:t>
            </a:r>
            <a:endParaRPr lang="en-US" dirty="0"/>
          </a:p>
        </p:txBody>
      </p:sp>
      <p:sp>
        <p:nvSpPr>
          <p:cNvPr id="3" name="Content Placeholder 2"/>
          <p:cNvSpPr>
            <a:spLocks noGrp="1"/>
          </p:cNvSpPr>
          <p:nvPr>
            <p:ph idx="1"/>
          </p:nvPr>
        </p:nvSpPr>
        <p:spPr>
          <a:xfrm>
            <a:off x="409902" y="1155700"/>
            <a:ext cx="8497615" cy="5367338"/>
          </a:xfrm>
        </p:spPr>
        <p:txBody>
          <a:bodyPr/>
          <a:lstStyle/>
          <a:p>
            <a:pPr>
              <a:spcBef>
                <a:spcPts val="1800"/>
              </a:spcBef>
            </a:pPr>
            <a:r>
              <a:rPr lang="en-US" sz="2800" dirty="0" smtClean="0"/>
              <a:t>New field research conducted for this study</a:t>
            </a:r>
          </a:p>
          <a:p>
            <a:pPr lvl="1">
              <a:spcBef>
                <a:spcPts val="1800"/>
              </a:spcBef>
            </a:pPr>
            <a:r>
              <a:rPr lang="en-US" sz="2800" dirty="0" smtClean="0"/>
              <a:t>Broad end-user surveys</a:t>
            </a:r>
          </a:p>
          <a:p>
            <a:pPr lvl="1">
              <a:spcBef>
                <a:spcPts val="1800"/>
              </a:spcBef>
            </a:pPr>
            <a:r>
              <a:rPr lang="en-US" sz="2800" dirty="0" smtClean="0"/>
              <a:t>In-depth interviews with key officials</a:t>
            </a:r>
          </a:p>
          <a:p>
            <a:pPr>
              <a:spcBef>
                <a:spcPts val="1800"/>
              </a:spcBef>
            </a:pPr>
            <a:r>
              <a:rPr lang="en-US" sz="2800" dirty="0" smtClean="0"/>
              <a:t>IDC worldwide research on HPC application software, servers, end-user issues, etc.</a:t>
            </a:r>
          </a:p>
          <a:p>
            <a:pPr>
              <a:spcBef>
                <a:spcPts val="1800"/>
              </a:spcBef>
            </a:pPr>
            <a:r>
              <a:rPr lang="en-US" sz="2800" dirty="0" smtClean="0"/>
              <a:t>Documents/information from other organizations pursuing software advances in Europe:</a:t>
            </a:r>
          </a:p>
          <a:p>
            <a:pPr lvl="1">
              <a:spcBef>
                <a:spcPts val="1800"/>
              </a:spcBef>
            </a:pPr>
            <a:r>
              <a:rPr lang="en-US" sz="2800" dirty="0" smtClean="0"/>
              <a:t>IESP, EESI</a:t>
            </a:r>
          </a:p>
          <a:p>
            <a:pPr lvl="1">
              <a:spcBef>
                <a:spcPts val="1800"/>
              </a:spcBef>
            </a:pPr>
            <a:r>
              <a:rPr lang="en-US" sz="2800" dirty="0" smtClean="0"/>
              <a:t>ISVs (</a:t>
            </a:r>
            <a:r>
              <a:rPr lang="en-US" sz="2800" dirty="0" err="1" smtClean="0"/>
              <a:t>Dassault</a:t>
            </a:r>
            <a:r>
              <a:rPr lang="en-US" sz="2800" dirty="0" smtClean="0"/>
              <a:t> Systems, Siemens, et al.)</a:t>
            </a:r>
          </a:p>
          <a:p>
            <a:pPr>
              <a:spcBef>
                <a:spcPts val="1800"/>
              </a:spcBef>
            </a:pPr>
            <a:endParaRPr lang="en-US" dirty="0"/>
          </a:p>
        </p:txBody>
      </p:sp>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p:txBody>
          <a:bodyPr/>
          <a:lstStyle/>
          <a:p>
            <a:r>
              <a:rPr lang="en-US" dirty="0" smtClean="0"/>
              <a:t>Survey Overview</a:t>
            </a:r>
            <a:endParaRPr lang="en-US" dirty="0"/>
          </a:p>
        </p:txBody>
      </p:sp>
      <p:sp>
        <p:nvSpPr>
          <p:cNvPr id="1720323" name="Rectangle 3"/>
          <p:cNvSpPr>
            <a:spLocks noGrp="1" noChangeArrowheads="1"/>
          </p:cNvSpPr>
          <p:nvPr>
            <p:ph type="body" idx="1"/>
          </p:nvPr>
        </p:nvSpPr>
        <p:spPr>
          <a:xfrm>
            <a:off x="394139" y="1198180"/>
            <a:ext cx="8481848" cy="1655380"/>
          </a:xfrm>
        </p:spPr>
        <p:txBody>
          <a:bodyPr/>
          <a:lstStyle/>
          <a:p>
            <a:pPr>
              <a:lnSpc>
                <a:spcPct val="85000"/>
              </a:lnSpc>
              <a:spcBef>
                <a:spcPct val="0"/>
              </a:spcBef>
              <a:buFont typeface="Arial" pitchFamily="34" charset="0"/>
              <a:buChar char="•"/>
            </a:pPr>
            <a:r>
              <a:rPr lang="en-US" dirty="0" smtClean="0"/>
              <a:t>53 (47 standard surveys representing 79 major codes, 6 in-depth interviews)</a:t>
            </a:r>
          </a:p>
        </p:txBody>
      </p:sp>
      <p:pic>
        <p:nvPicPr>
          <p:cNvPr id="1026" name="Picture 2"/>
          <p:cNvPicPr>
            <a:picLocks noChangeAspect="1" noChangeArrowheads="1"/>
          </p:cNvPicPr>
          <p:nvPr/>
        </p:nvPicPr>
        <p:blipFill>
          <a:blip r:embed="rId3" cstate="print"/>
          <a:srcRect/>
          <a:stretch>
            <a:fillRect/>
          </a:stretch>
        </p:blipFill>
        <p:spPr bwMode="auto">
          <a:xfrm>
            <a:off x="826869" y="1911076"/>
            <a:ext cx="7372400" cy="4600083"/>
          </a:xfrm>
          <a:prstGeom prst="rect">
            <a:avLst/>
          </a:prstGeom>
          <a:noFill/>
          <a:ln w="9525">
            <a:noFill/>
            <a:miter lim="800000"/>
            <a:headEnd/>
            <a:tailEnd/>
          </a:ln>
        </p:spPr>
      </p:pic>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7570" name="Rectangle 2"/>
          <p:cNvSpPr>
            <a:spLocks noGrp="1" noChangeArrowheads="1"/>
          </p:cNvSpPr>
          <p:nvPr>
            <p:ph type="title"/>
          </p:nvPr>
        </p:nvSpPr>
        <p:spPr/>
        <p:txBody>
          <a:bodyPr/>
          <a:lstStyle/>
          <a:p>
            <a:r>
              <a:rPr lang="en-US" dirty="0" smtClean="0"/>
              <a:t>Key Findings</a:t>
            </a:r>
            <a:endParaRPr lang="en-US" dirty="0"/>
          </a:p>
        </p:txBody>
      </p:sp>
      <p:sp>
        <p:nvSpPr>
          <p:cNvPr id="1517571" name="Rectangle 3"/>
          <p:cNvSpPr>
            <a:spLocks noGrp="1" noChangeArrowheads="1"/>
          </p:cNvSpPr>
          <p:nvPr>
            <p:ph type="body" idx="1"/>
          </p:nvPr>
        </p:nvSpPr>
        <p:spPr>
          <a:xfrm>
            <a:off x="573089" y="1405718"/>
            <a:ext cx="8082180" cy="4601381"/>
          </a:xfrm>
        </p:spPr>
        <p:txBody>
          <a:bodyPr/>
          <a:lstStyle/>
          <a:p>
            <a:pPr>
              <a:lnSpc>
                <a:spcPct val="80000"/>
              </a:lnSpc>
              <a:spcBef>
                <a:spcPts val="600"/>
              </a:spcBef>
              <a:spcAft>
                <a:spcPts val="600"/>
              </a:spcAft>
            </a:pPr>
            <a:r>
              <a:rPr lang="en-US" dirty="0" smtClean="0"/>
              <a:t>Europe has a number of globally successful scientific and engineering software firms, a larger number of nationally and regionally successful software firms, and is strong in many important areas of parallel software development</a:t>
            </a:r>
          </a:p>
          <a:p>
            <a:pPr>
              <a:lnSpc>
                <a:spcPct val="80000"/>
              </a:lnSpc>
              <a:spcBef>
                <a:spcPts val="600"/>
              </a:spcBef>
              <a:spcAft>
                <a:spcPts val="600"/>
              </a:spcAft>
            </a:pPr>
            <a:endParaRPr lang="en-US" dirty="0" smtClean="0"/>
          </a:p>
          <a:p>
            <a:pPr>
              <a:lnSpc>
                <a:spcPct val="80000"/>
              </a:lnSpc>
              <a:spcBef>
                <a:spcPts val="600"/>
              </a:spcBef>
              <a:spcAft>
                <a:spcPts val="600"/>
              </a:spcAft>
            </a:pPr>
            <a:r>
              <a:rPr lang="en-US" dirty="0" smtClean="0"/>
              <a:t>The underlying problem is that modern HPC hardware with large numbers of CPU cores, each with decreasing levels of memory and memory bandwidth, is causing a mismatch with existing application software, driving a need to fundamentally redesign and rewrite HPC application software for greater parallelism, in order to perform well on future HPC systems</a:t>
            </a:r>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p:txBody>
          <a:bodyPr/>
          <a:lstStyle/>
          <a:p>
            <a:r>
              <a:rPr lang="en-US" dirty="0" smtClean="0"/>
              <a:t>Survey Overview: Origin Of The Codes</a:t>
            </a:r>
            <a:endParaRPr lang="en-US" dirty="0"/>
          </a:p>
        </p:txBody>
      </p:sp>
      <p:sp>
        <p:nvSpPr>
          <p:cNvPr id="1720323" name="Rectangle 3"/>
          <p:cNvSpPr>
            <a:spLocks noGrp="1" noChangeArrowheads="1"/>
          </p:cNvSpPr>
          <p:nvPr>
            <p:ph type="body" idx="1"/>
          </p:nvPr>
        </p:nvSpPr>
        <p:spPr>
          <a:xfrm>
            <a:off x="1308538" y="2364828"/>
            <a:ext cx="6876831" cy="1545021"/>
          </a:xfrm>
        </p:spPr>
        <p:txBody>
          <a:bodyPr/>
          <a:lstStyle/>
          <a:p>
            <a:pPr>
              <a:lnSpc>
                <a:spcPct val="85000"/>
              </a:lnSpc>
              <a:spcBef>
                <a:spcPct val="0"/>
              </a:spcBef>
              <a:buFont typeface="Arial" pitchFamily="34" charset="0"/>
              <a:buChar char="•"/>
            </a:pPr>
            <a:endParaRPr lang="en-US" sz="2800" dirty="0"/>
          </a:p>
        </p:txBody>
      </p:sp>
      <p:pic>
        <p:nvPicPr>
          <p:cNvPr id="2050" name="Picture 2"/>
          <p:cNvPicPr>
            <a:picLocks noChangeAspect="1" noChangeArrowheads="1"/>
          </p:cNvPicPr>
          <p:nvPr/>
        </p:nvPicPr>
        <p:blipFill>
          <a:blip r:embed="rId3" cstate="print"/>
          <a:srcRect/>
          <a:stretch>
            <a:fillRect/>
          </a:stretch>
        </p:blipFill>
        <p:spPr bwMode="auto">
          <a:xfrm>
            <a:off x="509420" y="1119013"/>
            <a:ext cx="8177279" cy="2412454"/>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1651375" y="3610302"/>
            <a:ext cx="5916218" cy="2932386"/>
          </a:xfrm>
          <a:prstGeom prst="rect">
            <a:avLst/>
          </a:prstGeom>
          <a:noFill/>
          <a:ln w="9525">
            <a:noFill/>
            <a:miter lim="800000"/>
            <a:headEnd/>
            <a:tailEnd/>
          </a:ln>
        </p:spPr>
      </p:pic>
      <p:sp>
        <p:nvSpPr>
          <p:cNvPr id="6"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7570" name="Rectangle 2"/>
          <p:cNvSpPr>
            <a:spLocks noGrp="1" noChangeArrowheads="1"/>
          </p:cNvSpPr>
          <p:nvPr>
            <p:ph type="title"/>
          </p:nvPr>
        </p:nvSpPr>
        <p:spPr/>
        <p:txBody>
          <a:bodyPr/>
          <a:lstStyle/>
          <a:p>
            <a:r>
              <a:rPr lang="en-US" dirty="0" smtClean="0"/>
              <a:t>IDC HPC Market Update:</a:t>
            </a:r>
            <a:br>
              <a:rPr lang="en-US" dirty="0" smtClean="0"/>
            </a:br>
            <a:r>
              <a:rPr lang="en-US" dirty="0" smtClean="0"/>
              <a:t>Top </a:t>
            </a:r>
            <a:r>
              <a:rPr lang="en-US" dirty="0"/>
              <a:t>Trends in HPC</a:t>
            </a:r>
          </a:p>
        </p:txBody>
      </p:sp>
      <p:sp>
        <p:nvSpPr>
          <p:cNvPr id="1517571" name="Rectangle 3"/>
          <p:cNvSpPr>
            <a:spLocks noGrp="1" noChangeArrowheads="1"/>
          </p:cNvSpPr>
          <p:nvPr>
            <p:ph type="body" idx="1"/>
          </p:nvPr>
        </p:nvSpPr>
        <p:spPr>
          <a:xfrm>
            <a:off x="573088" y="1229710"/>
            <a:ext cx="8255602" cy="4777389"/>
          </a:xfrm>
        </p:spPr>
        <p:txBody>
          <a:bodyPr/>
          <a:lstStyle/>
          <a:p>
            <a:pPr>
              <a:lnSpc>
                <a:spcPct val="80000"/>
              </a:lnSpc>
              <a:spcBef>
                <a:spcPts val="600"/>
              </a:spcBef>
              <a:spcAft>
                <a:spcPts val="600"/>
              </a:spcAft>
              <a:buClr>
                <a:schemeClr val="accent1"/>
              </a:buClr>
              <a:buFont typeface="Wingdings 2" pitchFamily="18" charset="2"/>
              <a:buNone/>
            </a:pPr>
            <a:r>
              <a:rPr lang="en-US" sz="2800" dirty="0"/>
              <a:t>The global economy </a:t>
            </a:r>
            <a:r>
              <a:rPr lang="en-US" sz="2800" dirty="0" smtClean="0"/>
              <a:t>in HPC is growing again</a:t>
            </a:r>
            <a:endParaRPr lang="en-US" sz="2800" dirty="0"/>
          </a:p>
          <a:p>
            <a:pPr marL="619125" lvl="1" indent="-215900">
              <a:lnSpc>
                <a:spcPct val="80000"/>
              </a:lnSpc>
              <a:spcBef>
                <a:spcPts val="600"/>
              </a:spcBef>
              <a:spcAft>
                <a:spcPts val="600"/>
              </a:spcAft>
            </a:pPr>
            <a:r>
              <a:rPr lang="en-US" dirty="0" smtClean="0"/>
              <a:t>2010 grew by 10%, to reach $9.5 billion</a:t>
            </a:r>
            <a:endParaRPr lang="en-US" dirty="0"/>
          </a:p>
          <a:p>
            <a:pPr marL="619125" lvl="1" indent="-215900">
              <a:lnSpc>
                <a:spcPct val="80000"/>
              </a:lnSpc>
              <a:spcBef>
                <a:spcPts val="600"/>
              </a:spcBef>
              <a:spcAft>
                <a:spcPts val="600"/>
              </a:spcAft>
            </a:pPr>
            <a:r>
              <a:rPr lang="en-US" dirty="0"/>
              <a:t>We are forecasting </a:t>
            </a:r>
            <a:r>
              <a:rPr lang="en-US" dirty="0" smtClean="0"/>
              <a:t> ~7% growth over the next 5 years</a:t>
            </a:r>
            <a:endParaRPr lang="en-US" dirty="0"/>
          </a:p>
          <a:p>
            <a:pPr>
              <a:lnSpc>
                <a:spcPct val="80000"/>
              </a:lnSpc>
              <a:spcBef>
                <a:spcPts val="600"/>
              </a:spcBef>
              <a:spcAft>
                <a:spcPts val="600"/>
              </a:spcAft>
              <a:buClr>
                <a:schemeClr val="accent1"/>
              </a:buClr>
              <a:buFont typeface="Wingdings 2" pitchFamily="18" charset="2"/>
              <a:buNone/>
            </a:pPr>
            <a:r>
              <a:rPr lang="en-US" sz="2800" dirty="0" smtClean="0"/>
              <a:t>Major </a:t>
            </a:r>
            <a:r>
              <a:rPr lang="en-US" sz="2800" dirty="0"/>
              <a:t>challenges for </a:t>
            </a:r>
            <a:r>
              <a:rPr lang="en-US" sz="2800" dirty="0" smtClean="0"/>
              <a:t>datacenters </a:t>
            </a:r>
            <a:endParaRPr lang="en-US" sz="2800" dirty="0"/>
          </a:p>
          <a:p>
            <a:pPr marL="619125" lvl="1" indent="-215900">
              <a:lnSpc>
                <a:spcPct val="80000"/>
              </a:lnSpc>
              <a:spcBef>
                <a:spcPts val="600"/>
              </a:spcBef>
              <a:spcAft>
                <a:spcPts val="600"/>
              </a:spcAft>
            </a:pPr>
            <a:r>
              <a:rPr lang="en-US" dirty="0"/>
              <a:t>Power, cooling, real estate, system management</a:t>
            </a:r>
          </a:p>
          <a:p>
            <a:pPr marL="619125" lvl="1" indent="-215900">
              <a:lnSpc>
                <a:spcPct val="80000"/>
              </a:lnSpc>
              <a:spcBef>
                <a:spcPts val="600"/>
              </a:spcBef>
              <a:spcAft>
                <a:spcPts val="600"/>
              </a:spcAft>
            </a:pPr>
            <a:r>
              <a:rPr lang="en-US" dirty="0"/>
              <a:t>Storage and data management continue to grow in importance </a:t>
            </a:r>
          </a:p>
          <a:p>
            <a:pPr>
              <a:lnSpc>
                <a:spcPct val="80000"/>
              </a:lnSpc>
              <a:spcBef>
                <a:spcPts val="600"/>
              </a:spcBef>
              <a:spcAft>
                <a:spcPts val="600"/>
              </a:spcAft>
              <a:buClr>
                <a:schemeClr val="accent1"/>
              </a:buClr>
              <a:buFont typeface="Wingdings 2" pitchFamily="18" charset="2"/>
              <a:buNone/>
            </a:pPr>
            <a:r>
              <a:rPr lang="en-US" sz="2800" dirty="0" smtClean="0"/>
              <a:t>Software </a:t>
            </a:r>
            <a:r>
              <a:rPr lang="en-US" sz="2800" dirty="0"/>
              <a:t>hurdles will rise to the top for most users </a:t>
            </a:r>
          </a:p>
          <a:p>
            <a:pPr>
              <a:lnSpc>
                <a:spcPct val="80000"/>
              </a:lnSpc>
              <a:spcBef>
                <a:spcPts val="600"/>
              </a:spcBef>
              <a:spcAft>
                <a:spcPts val="600"/>
              </a:spcAft>
            </a:pPr>
            <a:r>
              <a:rPr lang="en-US" dirty="0" smtClean="0"/>
              <a:t>SSDs </a:t>
            </a:r>
            <a:r>
              <a:rPr lang="en-US" dirty="0"/>
              <a:t>will gain momentum and could redefine storage</a:t>
            </a:r>
          </a:p>
          <a:p>
            <a:pPr>
              <a:lnSpc>
                <a:spcPct val="80000"/>
              </a:lnSpc>
              <a:spcBef>
                <a:spcPts val="600"/>
              </a:spcBef>
              <a:spcAft>
                <a:spcPts val="600"/>
              </a:spcAft>
            </a:pPr>
            <a:r>
              <a:rPr lang="en-US" dirty="0" smtClean="0"/>
              <a:t>GPUs are seeing real tractions in certain verticals </a:t>
            </a:r>
          </a:p>
          <a:p>
            <a:pPr>
              <a:lnSpc>
                <a:spcPct val="80000"/>
              </a:lnSpc>
              <a:spcBef>
                <a:spcPts val="600"/>
              </a:spcBef>
              <a:spcAft>
                <a:spcPts val="600"/>
              </a:spcAft>
            </a:pPr>
            <a:r>
              <a:rPr lang="en-US" dirty="0" smtClean="0"/>
              <a:t>The worldwide Race on </a:t>
            </a:r>
            <a:r>
              <a:rPr lang="en-US" dirty="0" err="1" smtClean="0"/>
              <a:t>Petascale</a:t>
            </a:r>
            <a:r>
              <a:rPr lang="en-US" dirty="0" smtClean="0"/>
              <a:t> is in full speed</a:t>
            </a:r>
          </a:p>
          <a:p>
            <a:pPr>
              <a:lnSpc>
                <a:spcPct val="80000"/>
              </a:lnSpc>
              <a:spcBef>
                <a:spcPts val="600"/>
              </a:spcBef>
              <a:spcAft>
                <a:spcPts val="600"/>
              </a:spcAft>
            </a:pPr>
            <a:endParaRPr lang="en-US" sz="2200" dirty="0" smtClean="0"/>
          </a:p>
          <a:p>
            <a:pPr>
              <a:lnSpc>
                <a:spcPct val="80000"/>
              </a:lnSpc>
              <a:spcBef>
                <a:spcPts val="300"/>
              </a:spcBef>
            </a:pPr>
            <a:endParaRPr lang="en-US" sz="2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1346" name="Rectangle 2"/>
          <p:cNvSpPr>
            <a:spLocks noGrp="1" noChangeArrowheads="1"/>
          </p:cNvSpPr>
          <p:nvPr>
            <p:ph type="title"/>
          </p:nvPr>
        </p:nvSpPr>
        <p:spPr/>
        <p:txBody>
          <a:bodyPr/>
          <a:lstStyle/>
          <a:p>
            <a:r>
              <a:rPr lang="en-US" dirty="0" smtClean="0"/>
              <a:t>Top Application Codes Used at Survey Sites (79 Codes at 47 Sites)</a:t>
            </a:r>
            <a:endParaRPr lang="en-US" dirty="0"/>
          </a:p>
        </p:txBody>
      </p:sp>
      <p:sp>
        <p:nvSpPr>
          <p:cNvPr id="1721347" name="Rectangle 3"/>
          <p:cNvSpPr>
            <a:spLocks noGrp="1" noChangeArrowheads="1"/>
          </p:cNvSpPr>
          <p:nvPr>
            <p:ph type="body" idx="1"/>
          </p:nvPr>
        </p:nvSpPr>
        <p:spPr>
          <a:xfrm>
            <a:off x="1198179" y="1317625"/>
            <a:ext cx="6589987" cy="684596"/>
          </a:xfrm>
        </p:spPr>
        <p:txBody>
          <a:bodyPr/>
          <a:lstStyle/>
          <a:p>
            <a:pPr>
              <a:lnSpc>
                <a:spcPct val="85000"/>
              </a:lnSpc>
              <a:spcBef>
                <a:spcPct val="0"/>
              </a:spcBef>
            </a:pPr>
            <a:endParaRPr lang="en-US" i="1" dirty="0"/>
          </a:p>
        </p:txBody>
      </p:sp>
      <p:pic>
        <p:nvPicPr>
          <p:cNvPr id="3074" name="Picture 2"/>
          <p:cNvPicPr>
            <a:picLocks noChangeAspect="1" noChangeArrowheads="1"/>
          </p:cNvPicPr>
          <p:nvPr/>
        </p:nvPicPr>
        <p:blipFill>
          <a:blip r:embed="rId3" cstate="print"/>
          <a:srcRect/>
          <a:stretch>
            <a:fillRect/>
          </a:stretch>
        </p:blipFill>
        <p:spPr bwMode="auto">
          <a:xfrm>
            <a:off x="736541" y="1055469"/>
            <a:ext cx="7698005" cy="5552882"/>
          </a:xfrm>
          <a:prstGeom prst="rect">
            <a:avLst/>
          </a:prstGeom>
          <a:noFill/>
          <a:ln w="9525">
            <a:noFill/>
            <a:miter lim="800000"/>
            <a:headEnd/>
            <a:tailEnd/>
          </a:ln>
        </p:spPr>
      </p:pic>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p:txBody>
          <a:bodyPr/>
          <a:lstStyle/>
          <a:p>
            <a:r>
              <a:rPr lang="en-US" dirty="0" smtClean="0"/>
              <a:t>Survey Results: Code Users</a:t>
            </a:r>
            <a:endParaRPr lang="en-US" dirty="0"/>
          </a:p>
        </p:txBody>
      </p:sp>
      <p:sp>
        <p:nvSpPr>
          <p:cNvPr id="1720323" name="Rectangle 3"/>
          <p:cNvSpPr>
            <a:spLocks noGrp="1" noChangeArrowheads="1"/>
          </p:cNvSpPr>
          <p:nvPr>
            <p:ph type="body" idx="1"/>
          </p:nvPr>
        </p:nvSpPr>
        <p:spPr>
          <a:xfrm>
            <a:off x="2837793" y="1308538"/>
            <a:ext cx="5379107" cy="1229709"/>
          </a:xfrm>
        </p:spPr>
        <p:txBody>
          <a:bodyPr/>
          <a:lstStyle/>
          <a:p>
            <a:pPr>
              <a:lnSpc>
                <a:spcPct val="85000"/>
              </a:lnSpc>
              <a:spcBef>
                <a:spcPct val="0"/>
              </a:spcBef>
              <a:buFont typeface="Arial" pitchFamily="34" charset="0"/>
              <a:buChar char="•"/>
            </a:pPr>
            <a:endParaRPr lang="en-US" sz="2800" dirty="0"/>
          </a:p>
        </p:txBody>
      </p:sp>
      <p:pic>
        <p:nvPicPr>
          <p:cNvPr id="5122" name="Picture 2"/>
          <p:cNvPicPr>
            <a:picLocks noChangeAspect="1" noChangeArrowheads="1"/>
          </p:cNvPicPr>
          <p:nvPr/>
        </p:nvPicPr>
        <p:blipFill>
          <a:blip r:embed="rId3" cstate="print"/>
          <a:srcRect/>
          <a:stretch>
            <a:fillRect/>
          </a:stretch>
        </p:blipFill>
        <p:spPr bwMode="auto">
          <a:xfrm>
            <a:off x="1229712" y="1144152"/>
            <a:ext cx="6815548" cy="3132707"/>
          </a:xfrm>
          <a:prstGeom prst="rect">
            <a:avLst/>
          </a:prstGeom>
          <a:noFill/>
          <a:ln w="9525">
            <a:noFill/>
            <a:miter lim="800000"/>
            <a:headEnd/>
            <a:tailEnd/>
          </a:ln>
        </p:spPr>
      </p:pic>
      <p:pic>
        <p:nvPicPr>
          <p:cNvPr id="5123" name="Picture 3"/>
          <p:cNvPicPr>
            <a:picLocks noChangeAspect="1" noChangeArrowheads="1"/>
          </p:cNvPicPr>
          <p:nvPr/>
        </p:nvPicPr>
        <p:blipFill>
          <a:blip r:embed="rId4" cstate="print"/>
          <a:srcRect/>
          <a:stretch>
            <a:fillRect/>
          </a:stretch>
        </p:blipFill>
        <p:spPr bwMode="auto">
          <a:xfrm>
            <a:off x="1066643" y="4367049"/>
            <a:ext cx="7139363" cy="2222938"/>
          </a:xfrm>
          <a:prstGeom prst="rect">
            <a:avLst/>
          </a:prstGeom>
          <a:noFill/>
          <a:ln w="9525">
            <a:noFill/>
            <a:miter lim="800000"/>
            <a:headEnd/>
            <a:tailEnd/>
          </a:ln>
        </p:spPr>
      </p:pic>
      <p:sp>
        <p:nvSpPr>
          <p:cNvPr id="6"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p:txBody>
          <a:bodyPr/>
          <a:lstStyle/>
          <a:p>
            <a:r>
              <a:rPr lang="en-US" dirty="0" smtClean="0"/>
              <a:t>Survey Results: Current Scaling Levels </a:t>
            </a:r>
            <a:endParaRPr lang="en-US" dirty="0"/>
          </a:p>
        </p:txBody>
      </p:sp>
      <p:pic>
        <p:nvPicPr>
          <p:cNvPr id="6147" name="Picture 3"/>
          <p:cNvPicPr>
            <a:picLocks noChangeAspect="1" noChangeArrowheads="1"/>
          </p:cNvPicPr>
          <p:nvPr/>
        </p:nvPicPr>
        <p:blipFill>
          <a:blip r:embed="rId3" cstate="print"/>
          <a:srcRect/>
          <a:stretch>
            <a:fillRect/>
          </a:stretch>
        </p:blipFill>
        <p:spPr bwMode="auto">
          <a:xfrm>
            <a:off x="551301" y="4067504"/>
            <a:ext cx="8362421" cy="1586242"/>
          </a:xfrm>
          <a:prstGeom prst="rect">
            <a:avLst/>
          </a:prstGeom>
          <a:noFill/>
          <a:ln w="9525">
            <a:noFill/>
            <a:miter lim="800000"/>
            <a:headEnd/>
            <a:tailEnd/>
          </a:ln>
        </p:spPr>
      </p:pic>
      <p:pic>
        <p:nvPicPr>
          <p:cNvPr id="6148" name="Picture 4"/>
          <p:cNvPicPr>
            <a:picLocks noChangeAspect="1" noChangeArrowheads="1"/>
          </p:cNvPicPr>
          <p:nvPr/>
        </p:nvPicPr>
        <p:blipFill>
          <a:blip r:embed="rId4" cstate="print"/>
          <a:srcRect/>
          <a:stretch>
            <a:fillRect/>
          </a:stretch>
        </p:blipFill>
        <p:spPr bwMode="auto">
          <a:xfrm>
            <a:off x="582826" y="1497724"/>
            <a:ext cx="8310730" cy="2096814"/>
          </a:xfrm>
          <a:prstGeom prst="rect">
            <a:avLst/>
          </a:prstGeom>
          <a:noFill/>
          <a:ln w="9525">
            <a:noFill/>
            <a:miter lim="800000"/>
            <a:headEnd/>
            <a:tailEnd/>
          </a:ln>
        </p:spPr>
      </p:pic>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p:txBody>
          <a:bodyPr/>
          <a:lstStyle/>
          <a:p>
            <a:r>
              <a:rPr lang="en-US" dirty="0" smtClean="0"/>
              <a:t>Survey Results: Scaling Knowledge </a:t>
            </a:r>
            <a:endParaRPr lang="en-US" dirty="0"/>
          </a:p>
        </p:txBody>
      </p:sp>
      <p:sp>
        <p:nvSpPr>
          <p:cNvPr id="1720323" name="Rectangle 3"/>
          <p:cNvSpPr>
            <a:spLocks noGrp="1" noChangeArrowheads="1"/>
          </p:cNvSpPr>
          <p:nvPr>
            <p:ph type="body" idx="1"/>
          </p:nvPr>
        </p:nvSpPr>
        <p:spPr>
          <a:xfrm>
            <a:off x="6479624" y="1939159"/>
            <a:ext cx="2585545" cy="3846786"/>
          </a:xfrm>
        </p:spPr>
        <p:txBody>
          <a:bodyPr/>
          <a:lstStyle/>
          <a:p>
            <a:pPr>
              <a:lnSpc>
                <a:spcPct val="85000"/>
              </a:lnSpc>
              <a:spcBef>
                <a:spcPct val="0"/>
              </a:spcBef>
              <a:buFont typeface="Arial" pitchFamily="34" charset="0"/>
              <a:buChar char="•"/>
            </a:pPr>
            <a:r>
              <a:rPr lang="en-US" dirty="0" smtClean="0"/>
              <a:t>Most know how to grow to 100’s, 1,000’s and even 10,000, but not 100,000 </a:t>
            </a:r>
            <a:endParaRPr lang="en-US" dirty="0"/>
          </a:p>
        </p:txBody>
      </p:sp>
      <p:pic>
        <p:nvPicPr>
          <p:cNvPr id="8194" name="Picture 2"/>
          <p:cNvPicPr>
            <a:picLocks noChangeAspect="1" noChangeArrowheads="1"/>
          </p:cNvPicPr>
          <p:nvPr/>
        </p:nvPicPr>
        <p:blipFill>
          <a:blip r:embed="rId3" cstate="print"/>
          <a:srcRect/>
          <a:stretch>
            <a:fillRect/>
          </a:stretch>
        </p:blipFill>
        <p:spPr bwMode="auto">
          <a:xfrm>
            <a:off x="753206" y="1084044"/>
            <a:ext cx="5726422" cy="5545777"/>
          </a:xfrm>
          <a:prstGeom prst="rect">
            <a:avLst/>
          </a:prstGeom>
          <a:noFill/>
          <a:ln w="9525">
            <a:noFill/>
            <a:miter lim="800000"/>
            <a:headEnd/>
            <a:tailEnd/>
          </a:ln>
        </p:spPr>
      </p:pic>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p:txBody>
          <a:bodyPr/>
          <a:lstStyle/>
          <a:p>
            <a:r>
              <a:rPr lang="en-US" dirty="0" smtClean="0"/>
              <a:t>Survey Results: Support Organization Size</a:t>
            </a:r>
            <a:endParaRPr lang="en-US" dirty="0"/>
          </a:p>
        </p:txBody>
      </p:sp>
      <p:pic>
        <p:nvPicPr>
          <p:cNvPr id="9218" name="Picture 2"/>
          <p:cNvPicPr>
            <a:picLocks noChangeAspect="1" noChangeArrowheads="1"/>
          </p:cNvPicPr>
          <p:nvPr/>
        </p:nvPicPr>
        <p:blipFill>
          <a:blip r:embed="rId3" cstate="print"/>
          <a:srcRect/>
          <a:stretch>
            <a:fillRect/>
          </a:stretch>
        </p:blipFill>
        <p:spPr bwMode="auto">
          <a:xfrm>
            <a:off x="473453" y="1403131"/>
            <a:ext cx="8244872" cy="4725479"/>
          </a:xfrm>
          <a:prstGeom prst="rect">
            <a:avLst/>
          </a:prstGeom>
          <a:noFill/>
          <a:ln w="9525">
            <a:noFill/>
            <a:miter lim="800000"/>
            <a:headEnd/>
            <a:tailEnd/>
          </a:ln>
        </p:spPr>
      </p:pic>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p:txBody>
          <a:bodyPr/>
          <a:lstStyle/>
          <a:p>
            <a:r>
              <a:rPr lang="en-US" dirty="0" smtClean="0"/>
              <a:t>Survey Results: Licenses In Place </a:t>
            </a:r>
            <a:endParaRPr lang="en-US" dirty="0"/>
          </a:p>
        </p:txBody>
      </p:sp>
      <p:sp>
        <p:nvSpPr>
          <p:cNvPr id="1720323" name="Rectangle 3"/>
          <p:cNvSpPr>
            <a:spLocks noGrp="1" noChangeArrowheads="1"/>
          </p:cNvSpPr>
          <p:nvPr>
            <p:ph type="body" idx="1"/>
          </p:nvPr>
        </p:nvSpPr>
        <p:spPr>
          <a:xfrm>
            <a:off x="7062948" y="1261242"/>
            <a:ext cx="1986456" cy="4477406"/>
          </a:xfrm>
        </p:spPr>
        <p:txBody>
          <a:bodyPr/>
          <a:lstStyle/>
          <a:p>
            <a:pPr>
              <a:lnSpc>
                <a:spcPct val="85000"/>
              </a:lnSpc>
              <a:spcBef>
                <a:spcPct val="0"/>
              </a:spcBef>
              <a:buFont typeface="Arial" pitchFamily="34" charset="0"/>
              <a:buChar char="•"/>
            </a:pPr>
            <a:r>
              <a:rPr lang="en-US" sz="2000" dirty="0" smtClean="0"/>
              <a:t>Each code has only a few users</a:t>
            </a:r>
            <a:endParaRPr lang="en-US" sz="2000" dirty="0"/>
          </a:p>
        </p:txBody>
      </p:sp>
      <p:pic>
        <p:nvPicPr>
          <p:cNvPr id="10242" name="Picture 2"/>
          <p:cNvPicPr>
            <a:picLocks noChangeAspect="1" noChangeArrowheads="1"/>
          </p:cNvPicPr>
          <p:nvPr/>
        </p:nvPicPr>
        <p:blipFill>
          <a:blip r:embed="rId3" cstate="print"/>
          <a:srcRect/>
          <a:stretch>
            <a:fillRect/>
          </a:stretch>
        </p:blipFill>
        <p:spPr bwMode="auto">
          <a:xfrm>
            <a:off x="359817" y="1104080"/>
            <a:ext cx="6561245" cy="5511446"/>
          </a:xfrm>
          <a:prstGeom prst="rect">
            <a:avLst/>
          </a:prstGeom>
          <a:noFill/>
          <a:ln w="9525">
            <a:noFill/>
            <a:miter lim="800000"/>
            <a:headEnd/>
            <a:tailEnd/>
          </a:ln>
        </p:spPr>
      </p:pic>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a:xfrm>
            <a:off x="261938" y="0"/>
            <a:ext cx="7668117" cy="993775"/>
          </a:xfrm>
        </p:spPr>
        <p:txBody>
          <a:bodyPr/>
          <a:lstStyle/>
          <a:p>
            <a:r>
              <a:rPr lang="en-US" dirty="0" smtClean="0"/>
              <a:t>Survey Results: Average Age Of Codes</a:t>
            </a:r>
            <a:endParaRPr lang="en-US" dirty="0"/>
          </a:p>
        </p:txBody>
      </p:sp>
      <p:sp>
        <p:nvSpPr>
          <p:cNvPr id="1720323" name="Rectangle 3"/>
          <p:cNvSpPr>
            <a:spLocks noGrp="1" noChangeArrowheads="1"/>
          </p:cNvSpPr>
          <p:nvPr>
            <p:ph type="body" idx="1"/>
          </p:nvPr>
        </p:nvSpPr>
        <p:spPr>
          <a:xfrm>
            <a:off x="6716110" y="1665027"/>
            <a:ext cx="2427890" cy="4120918"/>
          </a:xfrm>
        </p:spPr>
        <p:txBody>
          <a:bodyPr/>
          <a:lstStyle/>
          <a:p>
            <a:pPr>
              <a:lnSpc>
                <a:spcPct val="85000"/>
              </a:lnSpc>
              <a:spcBef>
                <a:spcPct val="0"/>
              </a:spcBef>
              <a:buFont typeface="Arial" pitchFamily="34" charset="0"/>
              <a:buChar char="•"/>
            </a:pPr>
            <a:r>
              <a:rPr lang="en-US" sz="2000" dirty="0" smtClean="0"/>
              <a:t>Most are designed around 10-20 year old architectures </a:t>
            </a:r>
            <a:endParaRPr lang="en-US" sz="2000" dirty="0"/>
          </a:p>
        </p:txBody>
      </p:sp>
      <p:pic>
        <p:nvPicPr>
          <p:cNvPr id="11266" name="Picture 2"/>
          <p:cNvPicPr>
            <a:picLocks noChangeAspect="1" noChangeArrowheads="1"/>
          </p:cNvPicPr>
          <p:nvPr/>
        </p:nvPicPr>
        <p:blipFill>
          <a:blip r:embed="rId3" cstate="print"/>
          <a:srcRect/>
          <a:stretch>
            <a:fillRect/>
          </a:stretch>
        </p:blipFill>
        <p:spPr bwMode="auto">
          <a:xfrm>
            <a:off x="296720" y="1360597"/>
            <a:ext cx="6403625" cy="4709127"/>
          </a:xfrm>
          <a:prstGeom prst="rect">
            <a:avLst/>
          </a:prstGeom>
          <a:noFill/>
          <a:ln w="9525">
            <a:noFill/>
            <a:miter lim="800000"/>
            <a:headEnd/>
            <a:tailEnd/>
          </a:ln>
        </p:spPr>
      </p:pic>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p:txBody>
          <a:bodyPr/>
          <a:lstStyle/>
          <a:p>
            <a:r>
              <a:rPr lang="en-US" dirty="0" smtClean="0"/>
              <a:t>Survey Results: IP Owners</a:t>
            </a:r>
            <a:endParaRPr lang="en-US" dirty="0"/>
          </a:p>
        </p:txBody>
      </p:sp>
      <p:sp>
        <p:nvSpPr>
          <p:cNvPr id="1720323" name="Rectangle 3"/>
          <p:cNvSpPr>
            <a:spLocks noGrp="1" noChangeArrowheads="1"/>
          </p:cNvSpPr>
          <p:nvPr>
            <p:ph type="body" idx="1"/>
          </p:nvPr>
        </p:nvSpPr>
        <p:spPr>
          <a:xfrm>
            <a:off x="5486400" y="1308539"/>
            <a:ext cx="2175642" cy="4477406"/>
          </a:xfrm>
        </p:spPr>
        <p:txBody>
          <a:bodyPr/>
          <a:lstStyle/>
          <a:p>
            <a:pPr>
              <a:lnSpc>
                <a:spcPct val="85000"/>
              </a:lnSpc>
              <a:spcBef>
                <a:spcPct val="0"/>
              </a:spcBef>
              <a:buFont typeface="Arial" pitchFamily="34" charset="0"/>
              <a:buChar char="•"/>
            </a:pPr>
            <a:endParaRPr lang="en-US" sz="2800" dirty="0"/>
          </a:p>
        </p:txBody>
      </p:sp>
      <p:pic>
        <p:nvPicPr>
          <p:cNvPr id="13314" name="Picture 2"/>
          <p:cNvPicPr>
            <a:picLocks noChangeAspect="1" noChangeArrowheads="1"/>
          </p:cNvPicPr>
          <p:nvPr/>
        </p:nvPicPr>
        <p:blipFill>
          <a:blip r:embed="rId3" cstate="print"/>
          <a:srcRect/>
          <a:stretch>
            <a:fillRect/>
          </a:stretch>
        </p:blipFill>
        <p:spPr bwMode="auto">
          <a:xfrm>
            <a:off x="176328" y="1308543"/>
            <a:ext cx="8841544" cy="5056346"/>
          </a:xfrm>
          <a:prstGeom prst="rect">
            <a:avLst/>
          </a:prstGeom>
          <a:noFill/>
          <a:ln w="9525">
            <a:noFill/>
            <a:miter lim="800000"/>
            <a:headEnd/>
            <a:tailEnd/>
          </a:ln>
        </p:spPr>
      </p:pic>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p:txBody>
          <a:bodyPr/>
          <a:lstStyle/>
          <a:p>
            <a:r>
              <a:rPr lang="en-US" dirty="0" smtClean="0"/>
              <a:t>Survey Results: Willingness To Improve Codes</a:t>
            </a:r>
            <a:endParaRPr lang="en-US" dirty="0"/>
          </a:p>
        </p:txBody>
      </p:sp>
      <p:pic>
        <p:nvPicPr>
          <p:cNvPr id="14338" name="Picture 2"/>
          <p:cNvPicPr>
            <a:picLocks noChangeAspect="1" noChangeArrowheads="1"/>
          </p:cNvPicPr>
          <p:nvPr/>
        </p:nvPicPr>
        <p:blipFill>
          <a:blip r:embed="rId3" cstate="print"/>
          <a:srcRect/>
          <a:stretch>
            <a:fillRect/>
          </a:stretch>
        </p:blipFill>
        <p:spPr bwMode="auto">
          <a:xfrm>
            <a:off x="1375048" y="1115575"/>
            <a:ext cx="5782497" cy="5428827"/>
          </a:xfrm>
          <a:prstGeom prst="rect">
            <a:avLst/>
          </a:prstGeom>
          <a:noFill/>
          <a:ln w="9525">
            <a:noFill/>
            <a:miter lim="800000"/>
            <a:headEnd/>
            <a:tailEnd/>
          </a:ln>
        </p:spPr>
      </p:pic>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p:txBody>
          <a:bodyPr/>
          <a:lstStyle/>
          <a:p>
            <a:r>
              <a:rPr lang="en-US" dirty="0" smtClean="0"/>
              <a:t>Survey Results: Desired Partners</a:t>
            </a:r>
            <a:endParaRPr lang="en-US" dirty="0"/>
          </a:p>
        </p:txBody>
      </p:sp>
      <p:sp>
        <p:nvSpPr>
          <p:cNvPr id="1720323" name="Rectangle 3"/>
          <p:cNvSpPr>
            <a:spLocks noGrp="1" noChangeArrowheads="1"/>
          </p:cNvSpPr>
          <p:nvPr>
            <p:ph type="body" idx="1"/>
          </p:nvPr>
        </p:nvSpPr>
        <p:spPr>
          <a:xfrm>
            <a:off x="6558455" y="1513489"/>
            <a:ext cx="2175642" cy="4272455"/>
          </a:xfrm>
        </p:spPr>
        <p:txBody>
          <a:bodyPr/>
          <a:lstStyle/>
          <a:p>
            <a:pPr>
              <a:lnSpc>
                <a:spcPct val="85000"/>
              </a:lnSpc>
              <a:spcBef>
                <a:spcPct val="0"/>
              </a:spcBef>
              <a:buFont typeface="Arial" pitchFamily="34" charset="0"/>
              <a:buChar char="•"/>
            </a:pPr>
            <a:endParaRPr lang="en-US" sz="2800" dirty="0"/>
          </a:p>
        </p:txBody>
      </p:sp>
      <p:pic>
        <p:nvPicPr>
          <p:cNvPr id="15362" name="Picture 2"/>
          <p:cNvPicPr>
            <a:picLocks noChangeAspect="1" noChangeArrowheads="1"/>
          </p:cNvPicPr>
          <p:nvPr/>
        </p:nvPicPr>
        <p:blipFill>
          <a:blip r:embed="rId3" cstate="print"/>
          <a:srcRect/>
          <a:stretch>
            <a:fillRect/>
          </a:stretch>
        </p:blipFill>
        <p:spPr bwMode="auto">
          <a:xfrm>
            <a:off x="290591" y="1545521"/>
            <a:ext cx="8606531" cy="4335024"/>
          </a:xfrm>
          <a:prstGeom prst="rect">
            <a:avLst/>
          </a:prstGeom>
          <a:noFill/>
          <a:ln w="9525">
            <a:noFill/>
            <a:miter lim="800000"/>
            <a:headEnd/>
            <a:tailEnd/>
          </a:ln>
        </p:spPr>
      </p:pic>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IDC HPC Market Update: </a:t>
            </a:r>
            <a:br>
              <a:rPr lang="en-US" dirty="0" smtClean="0"/>
            </a:br>
            <a:r>
              <a:rPr lang="en-US" dirty="0" smtClean="0"/>
              <a:t>HPC WW Market Results</a:t>
            </a:r>
            <a:endParaRPr lang="en-US" dirty="0"/>
          </a:p>
        </p:txBody>
      </p:sp>
      <p:sp>
        <p:nvSpPr>
          <p:cNvPr id="5" name="Content Placeholder 4"/>
          <p:cNvSpPr>
            <a:spLocks noGrp="1"/>
          </p:cNvSpPr>
          <p:nvPr>
            <p:ph idx="1"/>
          </p:nvPr>
        </p:nvSpPr>
        <p:spPr>
          <a:xfrm>
            <a:off x="715963" y="1482725"/>
            <a:ext cx="7869237" cy="2652547"/>
          </a:xfrm>
        </p:spPr>
        <p:txBody>
          <a:bodyPr/>
          <a:lstStyle/>
          <a:p>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49479" y="2388366"/>
            <a:ext cx="8734566" cy="28796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a:xfrm>
            <a:off x="261938" y="0"/>
            <a:ext cx="7794241" cy="993775"/>
          </a:xfrm>
        </p:spPr>
        <p:txBody>
          <a:bodyPr/>
          <a:lstStyle/>
          <a:p>
            <a:r>
              <a:rPr lang="en-US" dirty="0" smtClean="0"/>
              <a:t>Survey Results: Programming Environments Used</a:t>
            </a: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167670" y="1271923"/>
            <a:ext cx="8865968" cy="4916700"/>
          </a:xfrm>
          <a:prstGeom prst="rect">
            <a:avLst/>
          </a:prstGeom>
          <a:noFill/>
          <a:ln w="9525">
            <a:noFill/>
            <a:miter lim="800000"/>
            <a:headEnd/>
            <a:tailEnd/>
          </a:ln>
        </p:spPr>
      </p:pic>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p:nvPr>
        </p:nvSpPr>
        <p:spPr>
          <a:xfrm>
            <a:off x="261938" y="0"/>
            <a:ext cx="7904600" cy="993775"/>
          </a:xfrm>
        </p:spPr>
        <p:txBody>
          <a:bodyPr/>
          <a:lstStyle/>
          <a:p>
            <a:r>
              <a:rPr lang="en-US" dirty="0" smtClean="0"/>
              <a:t>Survey Results: What Is Needed The Most</a:t>
            </a:r>
            <a:endParaRPr lang="en-US" dirty="0"/>
          </a:p>
        </p:txBody>
      </p:sp>
      <p:sp>
        <p:nvSpPr>
          <p:cNvPr id="1720323" name="Rectangle 3"/>
          <p:cNvSpPr>
            <a:spLocks noGrp="1" noChangeArrowheads="1"/>
          </p:cNvSpPr>
          <p:nvPr>
            <p:ph type="body" idx="1"/>
          </p:nvPr>
        </p:nvSpPr>
        <p:spPr>
          <a:xfrm>
            <a:off x="6558455" y="1718441"/>
            <a:ext cx="2175642" cy="4067504"/>
          </a:xfrm>
        </p:spPr>
        <p:txBody>
          <a:bodyPr/>
          <a:lstStyle/>
          <a:p>
            <a:pPr>
              <a:lnSpc>
                <a:spcPct val="85000"/>
              </a:lnSpc>
              <a:spcBef>
                <a:spcPct val="0"/>
              </a:spcBef>
              <a:buFont typeface="Arial" pitchFamily="34" charset="0"/>
              <a:buChar char="•"/>
            </a:pPr>
            <a:endParaRPr lang="en-US" sz="2800" dirty="0"/>
          </a:p>
        </p:txBody>
      </p:sp>
      <p:pic>
        <p:nvPicPr>
          <p:cNvPr id="17410" name="Picture 2"/>
          <p:cNvPicPr>
            <a:picLocks noChangeAspect="1" noChangeArrowheads="1"/>
          </p:cNvPicPr>
          <p:nvPr/>
        </p:nvPicPr>
        <p:blipFill>
          <a:blip r:embed="rId3" cstate="print"/>
          <a:srcRect/>
          <a:stretch>
            <a:fillRect/>
          </a:stretch>
        </p:blipFill>
        <p:spPr bwMode="auto">
          <a:xfrm>
            <a:off x="410366" y="1084040"/>
            <a:ext cx="8386794" cy="5364053"/>
          </a:xfrm>
          <a:prstGeom prst="rect">
            <a:avLst/>
          </a:prstGeom>
          <a:noFill/>
          <a:ln w="9525">
            <a:noFill/>
            <a:miter lim="800000"/>
            <a:headEnd/>
            <a:tailEnd/>
          </a:ln>
        </p:spPr>
      </p:pic>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1346" name="Rectangle 2"/>
          <p:cNvSpPr>
            <a:spLocks noGrp="1" noChangeArrowheads="1"/>
          </p:cNvSpPr>
          <p:nvPr>
            <p:ph type="title"/>
          </p:nvPr>
        </p:nvSpPr>
        <p:spPr>
          <a:xfrm>
            <a:off x="261938" y="0"/>
            <a:ext cx="7888834" cy="993775"/>
          </a:xfrm>
        </p:spPr>
        <p:txBody>
          <a:bodyPr/>
          <a:lstStyle/>
          <a:p>
            <a:r>
              <a:rPr lang="en-US" dirty="0" smtClean="0"/>
              <a:t>Application Rankings By The Need For Better Scaling</a:t>
            </a:r>
            <a:endParaRPr lang="en-US" dirty="0"/>
          </a:p>
        </p:txBody>
      </p:sp>
      <p:sp>
        <p:nvSpPr>
          <p:cNvPr id="1721347" name="Rectangle 3"/>
          <p:cNvSpPr>
            <a:spLocks noGrp="1" noChangeArrowheads="1"/>
          </p:cNvSpPr>
          <p:nvPr>
            <p:ph type="body" idx="1"/>
          </p:nvPr>
        </p:nvSpPr>
        <p:spPr>
          <a:xfrm>
            <a:off x="550863" y="1317624"/>
            <a:ext cx="7958137" cy="5067410"/>
          </a:xfrm>
        </p:spPr>
        <p:txBody>
          <a:bodyPr/>
          <a:lstStyle/>
          <a:p>
            <a:pPr>
              <a:lnSpc>
                <a:spcPct val="85000"/>
              </a:lnSpc>
              <a:spcBef>
                <a:spcPct val="0"/>
              </a:spcBef>
            </a:pPr>
            <a:endParaRPr lang="en-US" i="1" dirty="0"/>
          </a:p>
        </p:txBody>
      </p:sp>
      <p:pic>
        <p:nvPicPr>
          <p:cNvPr id="19460" name="Picture 4"/>
          <p:cNvPicPr>
            <a:picLocks noChangeAspect="1" noChangeArrowheads="1"/>
          </p:cNvPicPr>
          <p:nvPr/>
        </p:nvPicPr>
        <p:blipFill>
          <a:blip r:embed="rId3" cstate="print"/>
          <a:srcRect/>
          <a:stretch>
            <a:fillRect/>
          </a:stretch>
        </p:blipFill>
        <p:spPr bwMode="auto">
          <a:xfrm>
            <a:off x="191976" y="1267980"/>
            <a:ext cx="8857428" cy="5002724"/>
          </a:xfrm>
          <a:prstGeom prst="rect">
            <a:avLst/>
          </a:prstGeom>
          <a:noFill/>
          <a:ln w="9525">
            <a:noFill/>
            <a:miter lim="800000"/>
            <a:headEnd/>
            <a:tailEnd/>
          </a:ln>
        </p:spPr>
      </p:pic>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1346" name="Rectangle 2"/>
          <p:cNvSpPr>
            <a:spLocks noGrp="1" noChangeArrowheads="1"/>
          </p:cNvSpPr>
          <p:nvPr>
            <p:ph type="title"/>
          </p:nvPr>
        </p:nvSpPr>
        <p:spPr>
          <a:xfrm>
            <a:off x="261938" y="0"/>
            <a:ext cx="7888834" cy="993775"/>
          </a:xfrm>
        </p:spPr>
        <p:txBody>
          <a:bodyPr/>
          <a:lstStyle/>
          <a:p>
            <a:r>
              <a:rPr lang="en-US" dirty="0" smtClean="0"/>
              <a:t>Application Rankings By Importance </a:t>
            </a:r>
            <a:endParaRPr lang="en-US" dirty="0"/>
          </a:p>
        </p:txBody>
      </p:sp>
      <p:pic>
        <p:nvPicPr>
          <p:cNvPr id="19458" name="Picture 2"/>
          <p:cNvPicPr>
            <a:picLocks noChangeAspect="1" noChangeArrowheads="1"/>
          </p:cNvPicPr>
          <p:nvPr/>
        </p:nvPicPr>
        <p:blipFill>
          <a:blip r:embed="rId3" cstate="print"/>
          <a:srcRect/>
          <a:stretch>
            <a:fillRect/>
          </a:stretch>
        </p:blipFill>
        <p:spPr bwMode="auto">
          <a:xfrm>
            <a:off x="1083716" y="1040527"/>
            <a:ext cx="7212048" cy="5735973"/>
          </a:xfrm>
          <a:prstGeom prst="rect">
            <a:avLst/>
          </a:prstGeom>
          <a:noFill/>
          <a:ln w="9525">
            <a:noFill/>
            <a:miter lim="800000"/>
            <a:headEnd/>
            <a:tailEnd/>
          </a:ln>
        </p:spPr>
      </p:pic>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2"/>
          <p:cNvSpPr>
            <a:spLocks noGrp="1"/>
          </p:cNvSpPr>
          <p:nvPr>
            <p:ph type="sldNum" sz="quarter" idx="10"/>
          </p:nvPr>
        </p:nvSpPr>
        <p:spPr>
          <a:noFill/>
        </p:spPr>
        <p:txBody>
          <a:bodyPr/>
          <a:lstStyle/>
          <a:p>
            <a:fld id="{B3256CBC-B814-4CBA-A6ED-DD743A10D57F}" type="slidenum">
              <a:rPr lang="en-US"/>
              <a:pPr/>
              <a:t>34</a:t>
            </a:fld>
            <a:endParaRPr lang="en-US"/>
          </a:p>
        </p:txBody>
      </p:sp>
      <p:sp>
        <p:nvSpPr>
          <p:cNvPr id="1070082" name="Rectangle 2"/>
          <p:cNvSpPr>
            <a:spLocks noGrp="1" noChangeArrowheads="1"/>
          </p:cNvSpPr>
          <p:nvPr>
            <p:ph type="title"/>
          </p:nvPr>
        </p:nvSpPr>
        <p:spPr>
          <a:xfrm>
            <a:off x="946150" y="3531476"/>
            <a:ext cx="7242175" cy="1678699"/>
          </a:xfrm>
        </p:spPr>
        <p:txBody>
          <a:bodyPr/>
          <a:lstStyle/>
          <a:p>
            <a:pPr algn="ctr" eaLnBrk="1" hangingPunct="1">
              <a:lnSpc>
                <a:spcPct val="120000"/>
              </a:lnSpc>
              <a:spcBef>
                <a:spcPct val="40000"/>
              </a:spcBef>
              <a:defRPr/>
            </a:pPr>
            <a:r>
              <a:rPr lang="en-US" sz="4000" b="1" dirty="0" smtClean="0">
                <a:solidFill>
                  <a:schemeClr val="tx1"/>
                </a:solidFill>
              </a:rPr>
              <a:t>Recommendations</a:t>
            </a:r>
            <a:br>
              <a:rPr lang="en-US" sz="4000" b="1" dirty="0" smtClean="0">
                <a:solidFill>
                  <a:schemeClr val="tx1"/>
                </a:solidFill>
              </a:rPr>
            </a:br>
            <a:endParaRPr lang="en-US" sz="4000" b="1" dirty="0" smtClean="0">
              <a:solidFill>
                <a:schemeClr val="tx1"/>
              </a:solidFill>
            </a:endParaRPr>
          </a:p>
        </p:txBody>
      </p:sp>
    </p:spTree>
  </p:cSld>
  <p:clrMapOvr>
    <a:masterClrMapping/>
  </p:clrMapOvr>
  <p:transition>
    <p:zo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First, Implement The Key Strategies From Last </a:t>
            </a:r>
            <a:r>
              <a:rPr lang="en-US" dirty="0" smtClean="0"/>
              <a:t>Y</a:t>
            </a:r>
            <a:r>
              <a:rPr lang="en-US" sz="3200" dirty="0" smtClean="0"/>
              <a:t>ear’s Recommendations</a:t>
            </a:r>
            <a:endParaRPr lang="en-US" sz="3200" dirty="0"/>
          </a:p>
        </p:txBody>
      </p:sp>
      <p:sp>
        <p:nvSpPr>
          <p:cNvPr id="3" name="Content Placeholder 2"/>
          <p:cNvSpPr>
            <a:spLocks noGrp="1"/>
          </p:cNvSpPr>
          <p:nvPr>
            <p:ph idx="1"/>
          </p:nvPr>
        </p:nvSpPr>
        <p:spPr>
          <a:xfrm>
            <a:off x="273050" y="1155700"/>
            <a:ext cx="8524109" cy="5367338"/>
          </a:xfrm>
        </p:spPr>
        <p:txBody>
          <a:bodyPr>
            <a:normAutofit/>
          </a:bodyPr>
          <a:lstStyle/>
          <a:p>
            <a:pPr marL="457200" indent="-457200">
              <a:spcBef>
                <a:spcPts val="1200"/>
              </a:spcBef>
              <a:buClr>
                <a:srgbClr val="9F1136"/>
              </a:buClr>
              <a:buSzPct val="90000"/>
              <a:buFont typeface="+mj-lt"/>
              <a:buAutoNum type="arabicPeriod"/>
            </a:pPr>
            <a:r>
              <a:rPr lang="en-US" sz="2000" dirty="0" smtClean="0"/>
              <a:t>First is the need for expanding the number and size of HPC resources across the EU (including broader access to the tools by all EU researchers)</a:t>
            </a:r>
          </a:p>
          <a:p>
            <a:pPr marL="457200" indent="-457200">
              <a:spcBef>
                <a:spcPts val="1200"/>
              </a:spcBef>
              <a:buClr>
                <a:srgbClr val="9F1136"/>
              </a:buClr>
              <a:buSzPct val="90000"/>
              <a:buFont typeface="+mj-lt"/>
              <a:buAutoNum type="arabicPeriod"/>
            </a:pPr>
            <a:r>
              <a:rPr lang="en-US" sz="2000" dirty="0" smtClean="0"/>
              <a:t>Second is to provide broader access to industrial HPC users</a:t>
            </a:r>
          </a:p>
          <a:p>
            <a:pPr marL="457200" indent="-457200">
              <a:spcBef>
                <a:spcPts val="1200"/>
              </a:spcBef>
              <a:buClr>
                <a:srgbClr val="9F1136"/>
              </a:buClr>
              <a:buSzPct val="90000"/>
              <a:buFont typeface="+mj-lt"/>
              <a:buAutoNum type="arabicPeriod"/>
            </a:pPr>
            <a:r>
              <a:rPr lang="en-US" sz="2000" dirty="0" smtClean="0"/>
              <a:t>Third is to make HPC users more productive by creating the world's best tools, training and development environment</a:t>
            </a:r>
            <a:endParaRPr lang="en-US" sz="2000" dirty="0" smtClean="0">
              <a:sym typeface="Wingdings" pitchFamily="2" charset="2"/>
            </a:endParaRPr>
          </a:p>
          <a:p>
            <a:pPr marL="688975" lvl="1">
              <a:spcBef>
                <a:spcPts val="1200"/>
              </a:spcBef>
              <a:buFont typeface="Arial" pitchFamily="34" charset="0"/>
              <a:buChar char="•"/>
            </a:pPr>
            <a:r>
              <a:rPr lang="en-US" sz="2000" i="1" dirty="0" smtClean="0"/>
              <a:t>Requires a new initiative (</a:t>
            </a:r>
            <a:r>
              <a:rPr lang="en-US" sz="2000" i="1" u="sng" dirty="0" smtClean="0"/>
              <a:t>HPC development labs/test-beds</a:t>
            </a:r>
            <a:r>
              <a:rPr lang="en-US" sz="2000" i="1" dirty="0" smtClean="0"/>
              <a:t>)</a:t>
            </a:r>
          </a:p>
          <a:p>
            <a:pPr marL="457200" indent="-457200">
              <a:spcBef>
                <a:spcPts val="1200"/>
              </a:spcBef>
              <a:buClr>
                <a:srgbClr val="9F1136"/>
              </a:buClr>
              <a:buSzPct val="90000"/>
              <a:buFont typeface="+mj-lt"/>
              <a:buAutoNum type="arabicPeriod"/>
            </a:pPr>
            <a:r>
              <a:rPr lang="en-US" sz="2000" dirty="0" smtClean="0"/>
              <a:t>Fourth is to attract more students into scientific, engineering and HPC fields and to attract more experts around the world to join in EU projects.</a:t>
            </a:r>
            <a:endParaRPr lang="en-US" sz="2000" dirty="0" smtClean="0">
              <a:sym typeface="Wingdings" pitchFamily="2" charset="2"/>
            </a:endParaRPr>
          </a:p>
          <a:p>
            <a:pPr marL="688975" lvl="1">
              <a:spcBef>
                <a:spcPts val="1200"/>
              </a:spcBef>
              <a:buFont typeface="Arial" pitchFamily="34" charset="0"/>
              <a:buChar char="•"/>
            </a:pPr>
            <a:r>
              <a:rPr lang="en-US" sz="2000" i="1" dirty="0" smtClean="0"/>
              <a:t>Requires additional funding and a "Magnet" program</a:t>
            </a:r>
          </a:p>
          <a:p>
            <a:pPr marL="457200" indent="-457200">
              <a:spcBef>
                <a:spcPts val="1200"/>
              </a:spcBef>
              <a:buClr>
                <a:srgbClr val="9F1136"/>
              </a:buClr>
              <a:buSzPct val="90000"/>
              <a:buFont typeface="+mj-lt"/>
              <a:buAutoNum type="arabicPeriod"/>
            </a:pPr>
            <a:r>
              <a:rPr lang="en-US" sz="2000" dirty="0" smtClean="0"/>
              <a:t>Fifth is the need to increase funding in developing next generation </a:t>
            </a:r>
            <a:r>
              <a:rPr lang="en-US" sz="2000" dirty="0" err="1" smtClean="0"/>
              <a:t>Exascale</a:t>
            </a:r>
            <a:r>
              <a:rPr lang="en-US" sz="2000" dirty="0" smtClean="0"/>
              <a:t> software</a:t>
            </a:r>
          </a:p>
          <a:p>
            <a:pPr marL="457200" indent="-457200">
              <a:spcBef>
                <a:spcPts val="1200"/>
              </a:spcBef>
              <a:buClr>
                <a:srgbClr val="9F1136"/>
              </a:buClr>
              <a:buSzPct val="90000"/>
              <a:buFont typeface="+mj-lt"/>
              <a:buAutoNum type="arabicPeriod"/>
            </a:pPr>
            <a:r>
              <a:rPr lang="en-US" sz="2000" dirty="0" smtClean="0"/>
              <a:t>Sixth is to target a few strategic application areas for global leadership</a:t>
            </a:r>
            <a:endParaRPr lang="en-US" dirty="0" smtClean="0"/>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First, Implement The Key Strategies From Last </a:t>
            </a:r>
            <a:r>
              <a:rPr lang="en-US" dirty="0" smtClean="0"/>
              <a:t>Y</a:t>
            </a:r>
            <a:r>
              <a:rPr lang="en-US" sz="3200" dirty="0" smtClean="0"/>
              <a:t>ear’s Recommendations</a:t>
            </a:r>
            <a:endParaRPr lang="en-US" sz="3200" dirty="0"/>
          </a:p>
        </p:txBody>
      </p:sp>
      <p:pic>
        <p:nvPicPr>
          <p:cNvPr id="4" name="Picture 2"/>
          <p:cNvPicPr>
            <a:picLocks noChangeAspect="1" noChangeArrowheads="1"/>
          </p:cNvPicPr>
          <p:nvPr/>
        </p:nvPicPr>
        <p:blipFill>
          <a:blip r:embed="rId3" cstate="print"/>
          <a:srcRect/>
          <a:stretch>
            <a:fillRect/>
          </a:stretch>
        </p:blipFill>
        <p:spPr bwMode="auto">
          <a:xfrm>
            <a:off x="100514" y="961281"/>
            <a:ext cx="9102308" cy="5676002"/>
          </a:xfrm>
          <a:prstGeom prst="rect">
            <a:avLst/>
          </a:prstGeom>
          <a:noFill/>
          <a:ln w="9525">
            <a:noFill/>
            <a:miter lim="800000"/>
            <a:headEnd/>
            <a:tailEnd/>
          </a:ln>
          <a:effectLst/>
        </p:spPr>
      </p:pic>
      <p:sp>
        <p:nvSpPr>
          <p:cNvPr id="5" name="Oval 4"/>
          <p:cNvSpPr/>
          <p:nvPr/>
        </p:nvSpPr>
        <p:spPr>
          <a:xfrm>
            <a:off x="3389586" y="2144110"/>
            <a:ext cx="1907628" cy="3799489"/>
          </a:xfrm>
          <a:prstGeom prst="ellipse">
            <a:avLst/>
          </a:prstGeom>
          <a:noFill/>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2"/>
          <p:cNvSpPr>
            <a:spLocks noGrp="1"/>
          </p:cNvSpPr>
          <p:nvPr>
            <p:ph type="sldNum" sz="quarter" idx="10"/>
          </p:nvPr>
        </p:nvSpPr>
        <p:spPr>
          <a:noFill/>
        </p:spPr>
        <p:txBody>
          <a:bodyPr/>
          <a:lstStyle/>
          <a:p>
            <a:fld id="{B3256CBC-B814-4CBA-A6ED-DD743A10D57F}" type="slidenum">
              <a:rPr lang="en-US"/>
              <a:pPr/>
              <a:t>37</a:t>
            </a:fld>
            <a:endParaRPr lang="en-US"/>
          </a:p>
        </p:txBody>
      </p:sp>
      <p:sp>
        <p:nvSpPr>
          <p:cNvPr id="1070082" name="Rectangle 2"/>
          <p:cNvSpPr>
            <a:spLocks noGrp="1" noChangeArrowheads="1"/>
          </p:cNvSpPr>
          <p:nvPr>
            <p:ph type="title"/>
          </p:nvPr>
        </p:nvSpPr>
        <p:spPr>
          <a:xfrm>
            <a:off x="946150" y="3531476"/>
            <a:ext cx="7242175" cy="1678699"/>
          </a:xfrm>
        </p:spPr>
        <p:txBody>
          <a:bodyPr/>
          <a:lstStyle/>
          <a:p>
            <a:pPr algn="ctr" eaLnBrk="1" hangingPunct="1">
              <a:lnSpc>
                <a:spcPct val="120000"/>
              </a:lnSpc>
              <a:spcBef>
                <a:spcPct val="40000"/>
              </a:spcBef>
              <a:defRPr/>
            </a:pPr>
            <a:r>
              <a:rPr lang="en-US" sz="4000" b="1" dirty="0" smtClean="0">
                <a:solidFill>
                  <a:schemeClr val="tx1"/>
                </a:solidFill>
              </a:rPr>
              <a:t>Recommendations:</a:t>
            </a:r>
            <a:br>
              <a:rPr lang="en-US" sz="4000" b="1" dirty="0" smtClean="0">
                <a:solidFill>
                  <a:schemeClr val="tx1"/>
                </a:solidFill>
              </a:rPr>
            </a:br>
            <a:r>
              <a:rPr lang="en-US" sz="4000" b="1" dirty="0" smtClean="0">
                <a:solidFill>
                  <a:schemeClr val="tx1"/>
                </a:solidFill>
              </a:rPr>
              <a:t>Key Actions Required</a:t>
            </a:r>
            <a:br>
              <a:rPr lang="en-US" sz="4000" b="1" dirty="0" smtClean="0">
                <a:solidFill>
                  <a:schemeClr val="tx1"/>
                </a:solidFill>
              </a:rPr>
            </a:br>
            <a:endParaRPr lang="en-US" sz="4000" b="1" dirty="0" smtClean="0">
              <a:solidFill>
                <a:schemeClr val="tx1"/>
              </a:solidFill>
            </a:endParaRPr>
          </a:p>
        </p:txBody>
      </p:sp>
    </p:spTree>
  </p:cSld>
  <p:clrMapOvr>
    <a:masterClrMapping/>
  </p:clrMapOvr>
  <p:transition>
    <p:zo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Key Actions Required</a:t>
            </a:r>
            <a:endParaRPr lang="en-US" sz="3200" dirty="0"/>
          </a:p>
        </p:txBody>
      </p:sp>
      <p:sp>
        <p:nvSpPr>
          <p:cNvPr id="3" name="Content Placeholder 2"/>
          <p:cNvSpPr>
            <a:spLocks noGrp="1"/>
          </p:cNvSpPr>
          <p:nvPr>
            <p:ph idx="1"/>
          </p:nvPr>
        </p:nvSpPr>
        <p:spPr>
          <a:xfrm>
            <a:off x="273050" y="1155700"/>
            <a:ext cx="8492578" cy="5367338"/>
          </a:xfrm>
        </p:spPr>
        <p:txBody>
          <a:bodyPr>
            <a:normAutofit fontScale="92500"/>
          </a:bodyPr>
          <a:lstStyle/>
          <a:p>
            <a:pPr marL="0" indent="0">
              <a:spcBef>
                <a:spcPts val="600"/>
              </a:spcBef>
              <a:buClr>
                <a:srgbClr val="9F1136"/>
              </a:buClr>
              <a:buSzPct val="90000"/>
            </a:pPr>
            <a:r>
              <a:rPr lang="en-US" dirty="0" smtClean="0"/>
              <a:t>Use HPC Parallel Software Development to Help Close Europe's Innovation Gap</a:t>
            </a:r>
          </a:p>
          <a:p>
            <a:pPr marL="908050" lvl="1" indent="-457200">
              <a:spcBef>
                <a:spcPts val="600"/>
              </a:spcBef>
              <a:buFont typeface="Arial" pitchFamily="34" charset="0"/>
              <a:buChar char="•"/>
            </a:pPr>
            <a:r>
              <a:rPr lang="en-US" b="1" dirty="0" smtClean="0"/>
              <a:t>Europe has a limited window-of-opportunity to become a global innovation leader in  targeted domains of scientific and engineering research</a:t>
            </a:r>
          </a:p>
          <a:p>
            <a:pPr marL="0" indent="0">
              <a:spcBef>
                <a:spcPts val="600"/>
              </a:spcBef>
              <a:buClr>
                <a:srgbClr val="9F1136"/>
              </a:buClr>
              <a:buSzPct val="90000"/>
            </a:pPr>
            <a:r>
              <a:rPr lang="en-US" dirty="0" smtClean="0"/>
              <a:t>Establish an e-Infrastructure for Advancing Parallel Software:</a:t>
            </a:r>
          </a:p>
          <a:p>
            <a:pPr marL="914400" lvl="1" indent="-457200">
              <a:spcBef>
                <a:spcPts val="600"/>
              </a:spcBef>
              <a:buFont typeface="+mj-lt"/>
              <a:buAutoNum type="arabicPeriod"/>
            </a:pPr>
            <a:r>
              <a:rPr lang="en-US" b="1" dirty="0" smtClean="0"/>
              <a:t>Create a new EC body to coordinate the holistic parallel software and holistic HPC strategy for Europe</a:t>
            </a:r>
          </a:p>
          <a:p>
            <a:pPr marL="914400" lvl="1" indent="-457200">
              <a:spcBef>
                <a:spcPts val="600"/>
              </a:spcBef>
              <a:buFont typeface="+mj-lt"/>
              <a:buAutoNum type="arabicPeriod"/>
            </a:pPr>
            <a:r>
              <a:rPr lang="en-US" b="1" dirty="0" smtClean="0"/>
              <a:t>Establish European centers-of-excellence for parallel software development</a:t>
            </a:r>
          </a:p>
          <a:p>
            <a:pPr marL="914400" lvl="1" indent="-457200">
              <a:spcBef>
                <a:spcPts val="600"/>
              </a:spcBef>
              <a:buFont typeface="+mj-lt"/>
              <a:buAutoNum type="arabicPeriod"/>
            </a:pPr>
            <a:r>
              <a:rPr lang="en-US" b="1" dirty="0" smtClean="0"/>
              <a:t>Create a European Web-based parallel software clearinghouse</a:t>
            </a:r>
          </a:p>
          <a:p>
            <a:pPr marL="914400" lvl="1" indent="-457200">
              <a:spcBef>
                <a:spcPts val="600"/>
              </a:spcBef>
              <a:buFont typeface="+mj-lt"/>
              <a:buAutoNum type="arabicPeriod"/>
            </a:pPr>
            <a:r>
              <a:rPr lang="en-US" b="1" dirty="0" smtClean="0"/>
              <a:t>Establish "Tiger Teams" to improve HPC access across Europe</a:t>
            </a:r>
          </a:p>
          <a:p>
            <a:pPr marL="914400" lvl="1" indent="-457200">
              <a:spcBef>
                <a:spcPts val="600"/>
              </a:spcBef>
              <a:buFont typeface="+mj-lt"/>
              <a:buAutoNum type="arabicPeriod"/>
            </a:pPr>
            <a:r>
              <a:rPr lang="en-US" b="1" dirty="0" smtClean="0"/>
              <a:t>Put into place the recommended parallel software funding</a:t>
            </a:r>
          </a:p>
          <a:p>
            <a:pPr marL="457200" indent="-457200">
              <a:spcBef>
                <a:spcPts val="1200"/>
              </a:spcBef>
              <a:buClr>
                <a:srgbClr val="9F1136"/>
              </a:buClr>
              <a:buSzPct val="90000"/>
              <a:buFont typeface="+mj-lt"/>
              <a:buAutoNum type="arabicPeriod"/>
            </a:pPr>
            <a:endParaRPr lang="en-US" dirty="0" smtClean="0"/>
          </a:p>
        </p:txBody>
      </p:sp>
      <p:sp>
        <p:nvSpPr>
          <p:cNvPr id="4" name="Rectangle 3"/>
          <p:cNvSpPr/>
          <p:nvPr/>
        </p:nvSpPr>
        <p:spPr>
          <a:xfrm>
            <a:off x="283779" y="1119352"/>
            <a:ext cx="8576442" cy="1576551"/>
          </a:xfrm>
          <a:prstGeom prst="rect">
            <a:avLst/>
          </a:prstGeom>
          <a:noFill/>
          <a:ln w="1016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
            </a:r>
            <a:br>
              <a:rPr lang="en-US" sz="2800" dirty="0" smtClean="0"/>
            </a:br>
            <a:r>
              <a:rPr lang="en-US" sz="2800" dirty="0" smtClean="0"/>
              <a:t>Europe’s Economic Growth Is Threatened By An Innovation Gap</a:t>
            </a:r>
            <a:br>
              <a:rPr lang="en-US" sz="2800" dirty="0" smtClean="0"/>
            </a:br>
            <a:endParaRPr lang="en-US" sz="2600" dirty="0"/>
          </a:p>
        </p:txBody>
      </p:sp>
      <p:sp>
        <p:nvSpPr>
          <p:cNvPr id="3" name="Content Placeholder 2"/>
          <p:cNvSpPr>
            <a:spLocks noGrp="1"/>
          </p:cNvSpPr>
          <p:nvPr>
            <p:ph idx="1"/>
          </p:nvPr>
        </p:nvSpPr>
        <p:spPr>
          <a:xfrm>
            <a:off x="273050" y="1155700"/>
            <a:ext cx="7184040" cy="5367338"/>
          </a:xfrm>
        </p:spPr>
        <p:txBody>
          <a:bodyPr/>
          <a:lstStyle/>
          <a:p>
            <a:endParaRPr lang="en-US" sz="2000" i="1" dirty="0" smtClean="0"/>
          </a:p>
          <a:p>
            <a:r>
              <a:rPr lang="en-US" sz="2000" i="1" dirty="0" smtClean="0"/>
              <a:t>"…research and innovation are key strands of the Europe 2020 strategy. </a:t>
            </a:r>
            <a:br>
              <a:rPr lang="en-US" sz="2000" i="1" dirty="0" smtClean="0"/>
            </a:br>
            <a:r>
              <a:rPr lang="en-US" sz="2000" i="1" dirty="0" smtClean="0"/>
              <a:t>Stark figures confront this ambition to use knowledge as a driver for sustainable growth. Albeit with large internal variations, Europe consistently spends less than 2 per cent of GDP on research and development, only two-thirds of that in the US and a little more than half the Japanese figure. Meanwhile, China's investment is growing year by year and will be on a par with Europe in a few years. The EU Innovation Union Scoreboard tells a similar story: a big innovation gap with Japan and the US, with China (not to mention India and Brazil) quickly catching up."</a:t>
            </a:r>
            <a:endParaRPr lang="en-US" sz="2000" dirty="0" smtClean="0"/>
          </a:p>
          <a:p>
            <a:endParaRPr lang="en-US" dirty="0" smtClean="0"/>
          </a:p>
          <a:p>
            <a:r>
              <a:rPr lang="en-US" dirty="0" smtClean="0"/>
              <a:t>Robert-Jan Smits, Director General for Research and Innovation of the European Commission</a:t>
            </a:r>
            <a:endParaRPr lang="en-US" dirty="0"/>
          </a:p>
        </p:txBody>
      </p:sp>
      <p:pic>
        <p:nvPicPr>
          <p:cNvPr id="4" name="Picture 6" descr="energy"/>
          <p:cNvPicPr>
            <a:picLocks noChangeAspect="1" noChangeArrowheads="1"/>
          </p:cNvPicPr>
          <p:nvPr/>
        </p:nvPicPr>
        <p:blipFill>
          <a:blip r:embed="rId3" cstate="print"/>
          <a:srcRect/>
          <a:stretch>
            <a:fillRect/>
          </a:stretch>
        </p:blipFill>
        <p:spPr bwMode="auto">
          <a:xfrm>
            <a:off x="7630510" y="2091888"/>
            <a:ext cx="1513490" cy="1765537"/>
          </a:xfrm>
          <a:prstGeom prst="rect">
            <a:avLst/>
          </a:prstGeom>
          <a:noFill/>
          <a:ln w="9525">
            <a:noFill/>
            <a:miter lim="800000"/>
            <a:headEnd/>
            <a:tailEnd/>
          </a:ln>
        </p:spPr>
      </p:pic>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2" name="Rectangle 4"/>
          <p:cNvSpPr>
            <a:spLocks noGrp="1" noChangeArrowheads="1"/>
          </p:cNvSpPr>
          <p:nvPr>
            <p:ph type="title"/>
          </p:nvPr>
        </p:nvSpPr>
        <p:spPr>
          <a:xfrm>
            <a:off x="203200" y="1"/>
            <a:ext cx="8175625" cy="819806"/>
          </a:xfrm>
        </p:spPr>
        <p:txBody>
          <a:bodyPr/>
          <a:lstStyle/>
          <a:p>
            <a:pPr eaLnBrk="1" hangingPunct="1">
              <a:defRPr/>
            </a:pPr>
            <a:r>
              <a:rPr lang="en-US" dirty="0" smtClean="0"/>
              <a:t>HPC Vendor Revenue Shares, 2010</a:t>
            </a:r>
          </a:p>
        </p:txBody>
      </p:sp>
      <p:graphicFrame>
        <p:nvGraphicFramePr>
          <p:cNvPr id="7" name="Chart 6"/>
          <p:cNvGraphicFramePr/>
          <p:nvPr/>
        </p:nvGraphicFramePr>
        <p:xfrm>
          <a:off x="1378423" y="1282889"/>
          <a:ext cx="6619165" cy="529533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HPC Is a Proven Tool for Accelerating Innovation </a:t>
            </a:r>
            <a:endParaRPr lang="en-US" dirty="0"/>
          </a:p>
        </p:txBody>
      </p:sp>
      <p:sp>
        <p:nvSpPr>
          <p:cNvPr id="3" name="Content Placeholder 2"/>
          <p:cNvSpPr>
            <a:spLocks noGrp="1"/>
          </p:cNvSpPr>
          <p:nvPr>
            <p:ph idx="1"/>
          </p:nvPr>
        </p:nvSpPr>
        <p:spPr>
          <a:xfrm>
            <a:off x="367646" y="1513490"/>
            <a:ext cx="8429513" cy="5041080"/>
          </a:xfrm>
        </p:spPr>
        <p:txBody>
          <a:bodyPr/>
          <a:lstStyle/>
          <a:p>
            <a:pPr>
              <a:spcBef>
                <a:spcPts val="1200"/>
              </a:spcBef>
            </a:pPr>
            <a:r>
              <a:rPr lang="en-US" dirty="0" smtClean="0"/>
              <a:t> HPC has become established as the third branch of the scientific method</a:t>
            </a:r>
          </a:p>
          <a:p>
            <a:pPr>
              <a:spcBef>
                <a:spcPts val="1200"/>
              </a:spcBef>
            </a:pPr>
            <a:r>
              <a:rPr lang="en-US" dirty="0" smtClean="0"/>
              <a:t> In one worldwide IDC study, 97% of companies that had adopted HPC said they can’t compete or survive without it</a:t>
            </a:r>
          </a:p>
          <a:p>
            <a:pPr>
              <a:spcBef>
                <a:spcPts val="1200"/>
              </a:spcBef>
            </a:pPr>
            <a:r>
              <a:rPr lang="en-US" dirty="0" smtClean="0"/>
              <a:t> Political leaders increasingly recognize HPC’s crucial role for driving innovation and competitiveness:</a:t>
            </a:r>
          </a:p>
          <a:p>
            <a:pPr lvl="1">
              <a:spcBef>
                <a:spcPts val="1200"/>
              </a:spcBef>
              <a:buFont typeface="Arial" pitchFamily="34" charset="0"/>
              <a:buChar char="•"/>
            </a:pPr>
            <a:r>
              <a:rPr lang="en-US" dirty="0" smtClean="0"/>
              <a:t> U.S. Presidents George W. Bush, Barack Obama</a:t>
            </a:r>
          </a:p>
          <a:p>
            <a:pPr lvl="1">
              <a:spcBef>
                <a:spcPts val="1200"/>
              </a:spcBef>
              <a:buFont typeface="Arial" pitchFamily="34" charset="0"/>
              <a:buChar char="•"/>
            </a:pPr>
            <a:r>
              <a:rPr lang="en-US" dirty="0" smtClean="0"/>
              <a:t>Russian President Dmitry Medvedev</a:t>
            </a:r>
          </a:p>
          <a:p>
            <a:pPr lvl="1">
              <a:spcBef>
                <a:spcPts val="1200"/>
              </a:spcBef>
              <a:buFont typeface="Arial" pitchFamily="34" charset="0"/>
              <a:buChar char="•"/>
            </a:pPr>
            <a:r>
              <a:rPr lang="en-US" dirty="0" smtClean="0"/>
              <a:t>Rep. Chung Doo-un, S. Korea</a:t>
            </a:r>
          </a:p>
          <a:p>
            <a:pPr>
              <a:spcBef>
                <a:spcPts val="1200"/>
              </a:spcBef>
            </a:pPr>
            <a:r>
              <a:rPr lang="en-US" dirty="0" smtClean="0"/>
              <a:t> PRACE and other HPC programs in Europe</a:t>
            </a:r>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938" y="1"/>
            <a:ext cx="7278687" cy="990600"/>
          </a:xfrm>
        </p:spPr>
        <p:txBody>
          <a:bodyPr/>
          <a:lstStyle/>
          <a:p>
            <a:r>
              <a:rPr lang="en-US" sz="2600" dirty="0" smtClean="0"/>
              <a:t>Europe Is Positioned To Pursue Global Leadership In Domains Where Europe Is Strong</a:t>
            </a:r>
            <a:endParaRPr lang="en-US" sz="2600" dirty="0"/>
          </a:p>
        </p:txBody>
      </p:sp>
      <p:sp>
        <p:nvSpPr>
          <p:cNvPr id="3" name="Content Placeholder 2"/>
          <p:cNvSpPr>
            <a:spLocks noGrp="1"/>
          </p:cNvSpPr>
          <p:nvPr>
            <p:ph idx="1"/>
          </p:nvPr>
        </p:nvSpPr>
        <p:spPr>
          <a:xfrm>
            <a:off x="677916" y="1387366"/>
            <a:ext cx="8024649" cy="5135672"/>
          </a:xfrm>
        </p:spPr>
        <p:txBody>
          <a:bodyPr/>
          <a:lstStyle/>
          <a:p>
            <a:pPr>
              <a:spcBef>
                <a:spcPts val="1200"/>
              </a:spcBef>
              <a:buFont typeface="Arial" pitchFamily="34" charset="0"/>
              <a:buChar char="•"/>
            </a:pPr>
            <a:r>
              <a:rPr lang="en-US" sz="2800" dirty="0" smtClean="0"/>
              <a:t>Weather and climate research</a:t>
            </a:r>
          </a:p>
          <a:p>
            <a:pPr>
              <a:spcBef>
                <a:spcPts val="1200"/>
              </a:spcBef>
              <a:buFont typeface="Arial" pitchFamily="34" charset="0"/>
              <a:buChar char="•"/>
            </a:pPr>
            <a:r>
              <a:rPr lang="en-US" sz="2800" dirty="0" smtClean="0"/>
              <a:t>Clean and sustainable energy</a:t>
            </a:r>
          </a:p>
          <a:p>
            <a:pPr>
              <a:spcBef>
                <a:spcPts val="1200"/>
              </a:spcBef>
              <a:buFont typeface="Arial" pitchFamily="34" charset="0"/>
              <a:buChar char="•"/>
            </a:pPr>
            <a:r>
              <a:rPr lang="en-US" sz="2800" dirty="0" smtClean="0"/>
              <a:t>Automotive and aerospace design</a:t>
            </a:r>
          </a:p>
          <a:p>
            <a:pPr>
              <a:spcBef>
                <a:spcPts val="1200"/>
              </a:spcBef>
              <a:buFont typeface="Arial" pitchFamily="34" charset="0"/>
              <a:buChar char="•"/>
            </a:pPr>
            <a:r>
              <a:rPr lang="en-US" sz="2800" dirty="0" smtClean="0"/>
              <a:t>Bio-life sciences</a:t>
            </a:r>
          </a:p>
          <a:p>
            <a:pPr>
              <a:spcBef>
                <a:spcPts val="1200"/>
              </a:spcBef>
              <a:buFont typeface="Arial" pitchFamily="34" charset="0"/>
              <a:buChar char="•"/>
            </a:pPr>
            <a:r>
              <a:rPr lang="en-US" sz="2800" dirty="0" smtClean="0"/>
              <a:t>Particle physics and related fields</a:t>
            </a:r>
          </a:p>
          <a:p>
            <a:pPr>
              <a:spcBef>
                <a:spcPts val="1200"/>
              </a:spcBef>
              <a:buFont typeface="Arial" pitchFamily="34" charset="0"/>
              <a:buChar char="•"/>
            </a:pPr>
            <a:r>
              <a:rPr lang="en-US" sz="2800" dirty="0" smtClean="0"/>
              <a:t>Materials science/molecular dynamics</a:t>
            </a:r>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Software Development Is The Key To HPC Leadership</a:t>
            </a:r>
            <a:endParaRPr lang="en-US" dirty="0"/>
          </a:p>
        </p:txBody>
      </p:sp>
      <p:sp>
        <p:nvSpPr>
          <p:cNvPr id="3" name="Content Placeholder 2"/>
          <p:cNvSpPr>
            <a:spLocks noGrp="1"/>
          </p:cNvSpPr>
          <p:nvPr>
            <p:ph idx="1"/>
          </p:nvPr>
        </p:nvSpPr>
        <p:spPr>
          <a:xfrm>
            <a:off x="409903" y="1155700"/>
            <a:ext cx="8166538" cy="5367338"/>
          </a:xfrm>
        </p:spPr>
        <p:txBody>
          <a:bodyPr/>
          <a:lstStyle/>
          <a:p>
            <a:pPr>
              <a:spcBef>
                <a:spcPts val="1200"/>
              </a:spcBef>
            </a:pPr>
            <a:r>
              <a:rPr lang="en-US" dirty="0" smtClean="0"/>
              <a:t> The goal is not HPC leadership but leadership in scientific and engineering innovation</a:t>
            </a:r>
          </a:p>
          <a:p>
            <a:pPr>
              <a:spcBef>
                <a:spcPts val="1200"/>
              </a:spcBef>
            </a:pPr>
            <a:endParaRPr lang="en-US" dirty="0" smtClean="0"/>
          </a:p>
          <a:p>
            <a:pPr>
              <a:spcBef>
                <a:spcPts val="1200"/>
              </a:spcBef>
            </a:pPr>
            <a:r>
              <a:rPr lang="en-US" sz="2800" dirty="0" smtClean="0"/>
              <a:t> Leadership will be determined far more by software advances than by hardware progress</a:t>
            </a:r>
          </a:p>
          <a:p>
            <a:pPr lvl="1">
              <a:spcBef>
                <a:spcPts val="1200"/>
              </a:spcBef>
              <a:buFont typeface="Arial" pitchFamily="34" charset="0"/>
              <a:buChar char="•"/>
            </a:pPr>
            <a:r>
              <a:rPr lang="en-US" dirty="0" smtClean="0"/>
              <a:t> Europe and the rest of the world have focused too heavily on parallel hardware, to the detriment of parallel software</a:t>
            </a:r>
          </a:p>
          <a:p>
            <a:pPr lvl="1">
              <a:spcBef>
                <a:spcPts val="1200"/>
              </a:spcBef>
              <a:buFont typeface="Arial" pitchFamily="34" charset="0"/>
              <a:buChar char="•"/>
            </a:pPr>
            <a:r>
              <a:rPr lang="en-US" dirty="0" smtClean="0"/>
              <a:t>Parallel software advances are needed to maximize the returns on hardware investments</a:t>
            </a:r>
            <a:endParaRPr lang="en-US" dirty="0"/>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Key Actions Required</a:t>
            </a:r>
            <a:endParaRPr lang="en-US" sz="3200" dirty="0"/>
          </a:p>
        </p:txBody>
      </p:sp>
      <p:sp>
        <p:nvSpPr>
          <p:cNvPr id="3" name="Content Placeholder 2"/>
          <p:cNvSpPr>
            <a:spLocks noGrp="1"/>
          </p:cNvSpPr>
          <p:nvPr>
            <p:ph idx="1"/>
          </p:nvPr>
        </p:nvSpPr>
        <p:spPr>
          <a:xfrm>
            <a:off x="273050" y="1155700"/>
            <a:ext cx="8492578" cy="5367338"/>
          </a:xfrm>
        </p:spPr>
        <p:txBody>
          <a:bodyPr>
            <a:normAutofit fontScale="92500"/>
          </a:bodyPr>
          <a:lstStyle/>
          <a:p>
            <a:pPr marL="0" indent="0">
              <a:spcBef>
                <a:spcPts val="600"/>
              </a:spcBef>
              <a:buClr>
                <a:srgbClr val="9F1136"/>
              </a:buClr>
              <a:buSzPct val="90000"/>
            </a:pPr>
            <a:r>
              <a:rPr lang="en-US" dirty="0" smtClean="0"/>
              <a:t>Use HPC Parallel Software Development to Help Close Europe's Innovation Gap</a:t>
            </a:r>
          </a:p>
          <a:p>
            <a:pPr marL="908050" lvl="1" indent="-457200">
              <a:spcBef>
                <a:spcPts val="600"/>
              </a:spcBef>
              <a:buFont typeface="Arial" pitchFamily="34" charset="0"/>
              <a:buChar char="•"/>
            </a:pPr>
            <a:r>
              <a:rPr lang="en-US" b="1" dirty="0" smtClean="0"/>
              <a:t>Europe has a limited window-of-opportunity to become a global innovation leader in  targeted domains of scientific and engineering research</a:t>
            </a:r>
          </a:p>
          <a:p>
            <a:pPr marL="0" indent="0">
              <a:spcBef>
                <a:spcPts val="600"/>
              </a:spcBef>
              <a:buClr>
                <a:srgbClr val="9F1136"/>
              </a:buClr>
              <a:buSzPct val="90000"/>
            </a:pPr>
            <a:r>
              <a:rPr lang="en-US" dirty="0" smtClean="0"/>
              <a:t>Establish an e-Infrastructure for Advancing Parallel Software:</a:t>
            </a:r>
          </a:p>
          <a:p>
            <a:pPr marL="914400" lvl="1" indent="-457200">
              <a:spcBef>
                <a:spcPts val="600"/>
              </a:spcBef>
              <a:buFont typeface="+mj-lt"/>
              <a:buAutoNum type="arabicPeriod"/>
            </a:pPr>
            <a:r>
              <a:rPr lang="en-US" b="1" dirty="0" smtClean="0"/>
              <a:t>Create a new EC body to coordinate the holistic parallel software and holistic HPC strategy for Europe</a:t>
            </a:r>
          </a:p>
          <a:p>
            <a:pPr marL="914400" lvl="1" indent="-457200">
              <a:spcBef>
                <a:spcPts val="600"/>
              </a:spcBef>
              <a:buFont typeface="+mj-lt"/>
              <a:buAutoNum type="arabicPeriod"/>
            </a:pPr>
            <a:r>
              <a:rPr lang="en-US" b="1" dirty="0" smtClean="0"/>
              <a:t>Establish European centers-of-excellence for parallel software development</a:t>
            </a:r>
          </a:p>
          <a:p>
            <a:pPr marL="914400" lvl="1" indent="-457200">
              <a:spcBef>
                <a:spcPts val="600"/>
              </a:spcBef>
              <a:buFont typeface="+mj-lt"/>
              <a:buAutoNum type="arabicPeriod"/>
            </a:pPr>
            <a:r>
              <a:rPr lang="en-US" b="1" dirty="0" smtClean="0"/>
              <a:t>Create a European Web-based parallel software clearinghouse</a:t>
            </a:r>
          </a:p>
          <a:p>
            <a:pPr marL="914400" lvl="1" indent="-457200">
              <a:spcBef>
                <a:spcPts val="600"/>
              </a:spcBef>
              <a:buFont typeface="+mj-lt"/>
              <a:buAutoNum type="arabicPeriod"/>
            </a:pPr>
            <a:r>
              <a:rPr lang="en-US" b="1" dirty="0" smtClean="0"/>
              <a:t>Establish "Tiger Teams" to improve HPC access across Europe</a:t>
            </a:r>
          </a:p>
          <a:p>
            <a:pPr marL="914400" lvl="1" indent="-457200">
              <a:spcBef>
                <a:spcPts val="600"/>
              </a:spcBef>
              <a:buFont typeface="+mj-lt"/>
              <a:buAutoNum type="arabicPeriod"/>
            </a:pPr>
            <a:r>
              <a:rPr lang="en-US" b="1" dirty="0" smtClean="0"/>
              <a:t>Put into place the recommended parallel software funding</a:t>
            </a:r>
          </a:p>
          <a:p>
            <a:pPr marL="457200" indent="-457200">
              <a:spcBef>
                <a:spcPts val="1200"/>
              </a:spcBef>
              <a:buClr>
                <a:srgbClr val="9F1136"/>
              </a:buClr>
              <a:buSzPct val="90000"/>
              <a:buFont typeface="+mj-lt"/>
              <a:buAutoNum type="arabicPeriod"/>
            </a:pPr>
            <a:endParaRPr lang="en-US" dirty="0" smtClean="0"/>
          </a:p>
        </p:txBody>
      </p:sp>
      <p:sp>
        <p:nvSpPr>
          <p:cNvPr id="4" name="Rectangle 3"/>
          <p:cNvSpPr/>
          <p:nvPr/>
        </p:nvSpPr>
        <p:spPr>
          <a:xfrm>
            <a:off x="252248" y="2695904"/>
            <a:ext cx="8576442" cy="1040524"/>
          </a:xfrm>
          <a:prstGeom prst="rect">
            <a:avLst/>
          </a:prstGeom>
          <a:noFill/>
          <a:ln w="1016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 Governing Body</a:t>
            </a:r>
            <a:endParaRPr lang="en-US" dirty="0"/>
          </a:p>
        </p:txBody>
      </p:sp>
      <p:sp>
        <p:nvSpPr>
          <p:cNvPr id="3" name="Content Placeholder 2"/>
          <p:cNvSpPr>
            <a:spLocks noGrp="1"/>
          </p:cNvSpPr>
          <p:nvPr>
            <p:ph idx="1"/>
          </p:nvPr>
        </p:nvSpPr>
        <p:spPr>
          <a:xfrm>
            <a:off x="478008" y="1155700"/>
            <a:ext cx="8445281" cy="5367338"/>
          </a:xfrm>
        </p:spPr>
        <p:txBody>
          <a:bodyPr/>
          <a:lstStyle/>
          <a:p>
            <a:pPr marL="0" indent="0">
              <a:spcBef>
                <a:spcPts val="600"/>
              </a:spcBef>
            </a:pPr>
            <a:r>
              <a:rPr lang="en-US" dirty="0" smtClean="0"/>
              <a:t>The EC should create a new body to coordinate European R&amp;D initiatives for the HPC ecosystem</a:t>
            </a:r>
          </a:p>
          <a:p>
            <a:pPr marL="911225" lvl="1" indent="-454025">
              <a:spcBef>
                <a:spcPts val="600"/>
              </a:spcBef>
              <a:buFont typeface="Arial" pitchFamily="34" charset="0"/>
              <a:buChar char="•"/>
            </a:pPr>
            <a:r>
              <a:rPr lang="en-US" dirty="0" smtClean="0"/>
              <a:t>Including parallel software, hardware, networking, etc.</a:t>
            </a:r>
          </a:p>
          <a:p>
            <a:pPr marL="911225" lvl="1" indent="-454025">
              <a:spcBef>
                <a:spcPts val="600"/>
              </a:spcBef>
              <a:buFont typeface="Arial" pitchFamily="34" charset="0"/>
              <a:buChar char="•"/>
            </a:pPr>
            <a:r>
              <a:rPr lang="en-US" dirty="0" smtClean="0"/>
              <a:t>To ensure R&amp;D is consistent, integrated, efficient</a:t>
            </a:r>
          </a:p>
          <a:p>
            <a:pPr marL="911225" lvl="1" indent="-454025">
              <a:spcBef>
                <a:spcPts val="600"/>
              </a:spcBef>
              <a:buFont typeface="Arial" pitchFamily="34" charset="0"/>
              <a:buChar char="•"/>
            </a:pPr>
            <a:r>
              <a:rPr lang="en-US" dirty="0" smtClean="0"/>
              <a:t>This would not affect Member States’ autonomy over their national HPC strategies</a:t>
            </a:r>
          </a:p>
          <a:p>
            <a:pPr marL="911225" lvl="1" indent="-454025">
              <a:spcBef>
                <a:spcPts val="600"/>
              </a:spcBef>
              <a:buFont typeface="Arial" pitchFamily="34" charset="0"/>
              <a:buChar char="•"/>
            </a:pPr>
            <a:r>
              <a:rPr lang="en-US" dirty="0" smtClean="0"/>
              <a:t>Coordination does not mean sole decision-marking authority</a:t>
            </a:r>
          </a:p>
          <a:p>
            <a:pPr marL="911225" lvl="1" indent="-454025">
              <a:spcBef>
                <a:spcPts val="600"/>
              </a:spcBef>
              <a:buFont typeface="Arial" pitchFamily="34" charset="0"/>
              <a:buChar char="•"/>
            </a:pPr>
            <a:endParaRPr lang="en-US" dirty="0" smtClean="0"/>
          </a:p>
          <a:p>
            <a:pPr marL="0" indent="0">
              <a:spcBef>
                <a:spcPts val="600"/>
              </a:spcBef>
            </a:pPr>
            <a:r>
              <a:rPr lang="en-US" dirty="0" smtClean="0"/>
              <a:t>The EC should convene a 2-3 day meeting of the interested parties to discuss this</a:t>
            </a:r>
          </a:p>
          <a:p>
            <a:pPr marL="911225" lvl="1" indent="-454025">
              <a:spcBef>
                <a:spcPts val="600"/>
              </a:spcBef>
              <a:buFont typeface="Arial" pitchFamily="34" charset="0"/>
              <a:buChar char="•"/>
            </a:pPr>
            <a:r>
              <a:rPr lang="en-US" dirty="0" smtClean="0"/>
              <a:t>Capture all perspectives, suggestions</a:t>
            </a:r>
          </a:p>
          <a:p>
            <a:pPr marL="911225" lvl="1" indent="-454025">
              <a:spcBef>
                <a:spcPts val="600"/>
              </a:spcBef>
              <a:buFont typeface="Arial" pitchFamily="34" charset="0"/>
              <a:buChar char="•"/>
            </a:pPr>
            <a:r>
              <a:rPr lang="en-US" dirty="0" smtClean="0"/>
              <a:t>Begin to plan</a:t>
            </a:r>
            <a:endParaRPr lang="en-US" dirty="0"/>
          </a:p>
        </p:txBody>
      </p:sp>
      <p:sp>
        <p:nvSpPr>
          <p:cNvPr id="4" name="Slide Number Placeholder 3"/>
          <p:cNvSpPr>
            <a:spLocks noGrp="1"/>
          </p:cNvSpPr>
          <p:nvPr>
            <p:ph type="sldNum" sz="quarter" idx="10"/>
          </p:nvPr>
        </p:nvSpPr>
        <p:spPr/>
        <p:txBody>
          <a:bodyPr/>
          <a:lstStyle/>
          <a:p>
            <a:pPr>
              <a:defRPr/>
            </a:pPr>
            <a:fld id="{CED1C18E-81FE-47CC-AF4E-7A0B34533BCF}" type="slidenum">
              <a:rPr lang="en-US" smtClean="0"/>
              <a:pPr>
                <a:defRPr/>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Key Actions Required</a:t>
            </a:r>
            <a:endParaRPr lang="en-US" sz="3200" dirty="0"/>
          </a:p>
        </p:txBody>
      </p:sp>
      <p:sp>
        <p:nvSpPr>
          <p:cNvPr id="3" name="Content Placeholder 2"/>
          <p:cNvSpPr>
            <a:spLocks noGrp="1"/>
          </p:cNvSpPr>
          <p:nvPr>
            <p:ph idx="1"/>
          </p:nvPr>
        </p:nvSpPr>
        <p:spPr>
          <a:xfrm>
            <a:off x="273050" y="1155700"/>
            <a:ext cx="8492578" cy="5367338"/>
          </a:xfrm>
        </p:spPr>
        <p:txBody>
          <a:bodyPr>
            <a:normAutofit fontScale="92500"/>
          </a:bodyPr>
          <a:lstStyle/>
          <a:p>
            <a:pPr marL="0" indent="0">
              <a:spcBef>
                <a:spcPts val="600"/>
              </a:spcBef>
              <a:buClr>
                <a:srgbClr val="9F1136"/>
              </a:buClr>
              <a:buSzPct val="90000"/>
            </a:pPr>
            <a:r>
              <a:rPr lang="en-US" dirty="0" smtClean="0"/>
              <a:t>Use HPC Parallel Software Development to Help Close Europe's Innovation Gap</a:t>
            </a:r>
          </a:p>
          <a:p>
            <a:pPr marL="908050" lvl="1" indent="-457200">
              <a:spcBef>
                <a:spcPts val="600"/>
              </a:spcBef>
              <a:buFont typeface="Arial" pitchFamily="34" charset="0"/>
              <a:buChar char="•"/>
            </a:pPr>
            <a:r>
              <a:rPr lang="en-US" b="1" dirty="0" smtClean="0"/>
              <a:t>Europe has a limited window-of-opportunity to become a global innovation leader in  targeted domains of scientific and engineering research</a:t>
            </a:r>
          </a:p>
          <a:p>
            <a:pPr marL="0" indent="0">
              <a:spcBef>
                <a:spcPts val="600"/>
              </a:spcBef>
              <a:buClr>
                <a:srgbClr val="9F1136"/>
              </a:buClr>
              <a:buSzPct val="90000"/>
            </a:pPr>
            <a:r>
              <a:rPr lang="en-US" dirty="0" smtClean="0"/>
              <a:t>Establish an e-Infrastructure for Advancing Parallel Software:</a:t>
            </a:r>
          </a:p>
          <a:p>
            <a:pPr marL="914400" lvl="1" indent="-457200">
              <a:spcBef>
                <a:spcPts val="600"/>
              </a:spcBef>
              <a:buFont typeface="+mj-lt"/>
              <a:buAutoNum type="arabicPeriod"/>
            </a:pPr>
            <a:r>
              <a:rPr lang="en-US" b="1" dirty="0" smtClean="0"/>
              <a:t>Create a new EC body to coordinate the holistic parallel software and holistic HPC strategy for Europe</a:t>
            </a:r>
          </a:p>
          <a:p>
            <a:pPr marL="914400" lvl="1" indent="-457200">
              <a:spcBef>
                <a:spcPts val="600"/>
              </a:spcBef>
              <a:buFont typeface="+mj-lt"/>
              <a:buAutoNum type="arabicPeriod"/>
            </a:pPr>
            <a:r>
              <a:rPr lang="en-US" b="1" dirty="0" smtClean="0"/>
              <a:t>Establish European centers-of-excellence for parallel software development</a:t>
            </a:r>
          </a:p>
          <a:p>
            <a:pPr marL="914400" lvl="1" indent="-457200">
              <a:spcBef>
                <a:spcPts val="600"/>
              </a:spcBef>
              <a:buFont typeface="+mj-lt"/>
              <a:buAutoNum type="arabicPeriod"/>
            </a:pPr>
            <a:r>
              <a:rPr lang="en-US" b="1" dirty="0" smtClean="0"/>
              <a:t>Create a European Web-based parallel software clearinghouse</a:t>
            </a:r>
          </a:p>
          <a:p>
            <a:pPr marL="914400" lvl="1" indent="-457200">
              <a:spcBef>
                <a:spcPts val="600"/>
              </a:spcBef>
              <a:buFont typeface="+mj-lt"/>
              <a:buAutoNum type="arabicPeriod"/>
            </a:pPr>
            <a:r>
              <a:rPr lang="en-US" b="1" dirty="0" smtClean="0"/>
              <a:t>Establish "Tiger Teams" to improve HPC access across Europe</a:t>
            </a:r>
          </a:p>
          <a:p>
            <a:pPr marL="914400" lvl="1" indent="-457200">
              <a:spcBef>
                <a:spcPts val="600"/>
              </a:spcBef>
              <a:buFont typeface="+mj-lt"/>
              <a:buAutoNum type="arabicPeriod"/>
            </a:pPr>
            <a:r>
              <a:rPr lang="en-US" b="1" dirty="0" smtClean="0"/>
              <a:t>Put into place the recommended parallel software funding</a:t>
            </a:r>
          </a:p>
          <a:p>
            <a:pPr marL="457200" indent="-457200">
              <a:spcBef>
                <a:spcPts val="1200"/>
              </a:spcBef>
              <a:buClr>
                <a:srgbClr val="9F1136"/>
              </a:buClr>
              <a:buSzPct val="90000"/>
              <a:buFont typeface="+mj-lt"/>
              <a:buAutoNum type="arabicPeriod"/>
            </a:pPr>
            <a:endParaRPr lang="en-US" dirty="0" smtClean="0"/>
          </a:p>
        </p:txBody>
      </p:sp>
      <p:sp>
        <p:nvSpPr>
          <p:cNvPr id="4" name="Rectangle 3"/>
          <p:cNvSpPr/>
          <p:nvPr/>
        </p:nvSpPr>
        <p:spPr>
          <a:xfrm>
            <a:off x="252248" y="3704897"/>
            <a:ext cx="8576442" cy="693682"/>
          </a:xfrm>
          <a:prstGeom prst="rect">
            <a:avLst/>
          </a:prstGeom>
          <a:noFill/>
          <a:ln w="1016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Establish Centers-of-Excellence for Parallel Software Development</a:t>
            </a:r>
            <a:endParaRPr lang="en-US" dirty="0"/>
          </a:p>
        </p:txBody>
      </p:sp>
      <p:sp>
        <p:nvSpPr>
          <p:cNvPr id="3" name="Content Placeholder 2"/>
          <p:cNvSpPr>
            <a:spLocks noGrp="1"/>
          </p:cNvSpPr>
          <p:nvPr>
            <p:ph idx="1"/>
          </p:nvPr>
        </p:nvSpPr>
        <p:spPr>
          <a:xfrm>
            <a:off x="367646" y="1155700"/>
            <a:ext cx="8445281" cy="5367338"/>
          </a:xfrm>
        </p:spPr>
        <p:txBody>
          <a:bodyPr/>
          <a:lstStyle/>
          <a:p>
            <a:pPr marL="0" indent="0">
              <a:spcBef>
                <a:spcPts val="1200"/>
              </a:spcBef>
            </a:pPr>
            <a:r>
              <a:rPr lang="en-US" dirty="0" smtClean="0"/>
              <a:t>To help unify Europe’s scientific and engineering research communities – by domain</a:t>
            </a:r>
          </a:p>
          <a:p>
            <a:pPr marL="914400" lvl="1" indent="-457200">
              <a:spcBef>
                <a:spcPts val="1200"/>
              </a:spcBef>
              <a:buFont typeface="Arial" pitchFamily="34" charset="0"/>
              <a:buChar char="•"/>
            </a:pPr>
            <a:r>
              <a:rPr lang="en-US" dirty="0" smtClean="0"/>
              <a:t>Each center would have primary responsibility for parallel software develop in its domain (planning, funding recommendations, etc.)</a:t>
            </a:r>
          </a:p>
          <a:p>
            <a:pPr marL="914400" lvl="1" indent="-457200">
              <a:spcBef>
                <a:spcPts val="1200"/>
              </a:spcBef>
              <a:buFont typeface="Arial" pitchFamily="34" charset="0"/>
              <a:buChar char="•"/>
            </a:pPr>
            <a:r>
              <a:rPr lang="en-US" dirty="0" smtClean="0"/>
              <a:t>The centers would be hosted by large or medium-size HPC centers with strengths in the domain in question.</a:t>
            </a:r>
          </a:p>
          <a:p>
            <a:pPr marL="914400" lvl="1" indent="-457200">
              <a:spcBef>
                <a:spcPts val="1200"/>
              </a:spcBef>
              <a:buFont typeface="Arial" pitchFamily="34" charset="0"/>
              <a:buChar char="•"/>
            </a:pPr>
            <a:r>
              <a:rPr lang="en-US" dirty="0" smtClean="0"/>
              <a:t>Some domains would be assigned to multiple centers, to exploit their specific strengths</a:t>
            </a:r>
          </a:p>
          <a:p>
            <a:pPr marL="914400" lvl="1" indent="-457200">
              <a:spcBef>
                <a:spcPts val="1200"/>
              </a:spcBef>
              <a:buFont typeface="Arial" pitchFamily="34" charset="0"/>
              <a:buChar char="•"/>
            </a:pPr>
            <a:r>
              <a:rPr lang="en-US" dirty="0" smtClean="0"/>
              <a:t>The targeted domains (again) are weather and climate, automotive, aerospace, energy, bio-life sciences, particle physics and related fields, and materials science/nanotechnology</a:t>
            </a:r>
            <a:endParaRPr lang="en-US" dirty="0"/>
          </a:p>
        </p:txBody>
      </p:sp>
      <p:sp>
        <p:nvSpPr>
          <p:cNvPr id="4" name="Slide Number Placeholder 3"/>
          <p:cNvSpPr>
            <a:spLocks noGrp="1"/>
          </p:cNvSpPr>
          <p:nvPr>
            <p:ph type="sldNum" sz="quarter" idx="10"/>
          </p:nvPr>
        </p:nvSpPr>
        <p:spPr/>
        <p:txBody>
          <a:bodyPr/>
          <a:lstStyle/>
          <a:p>
            <a:pPr>
              <a:defRPr/>
            </a:pPr>
            <a:fld id="{CED1C18E-81FE-47CC-AF4E-7A0B34533BCF}" type="slidenum">
              <a:rPr lang="en-US" smtClean="0"/>
              <a:pPr>
                <a:defRPr/>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Key Actions Required</a:t>
            </a:r>
            <a:endParaRPr lang="en-US" sz="3200" dirty="0"/>
          </a:p>
        </p:txBody>
      </p:sp>
      <p:sp>
        <p:nvSpPr>
          <p:cNvPr id="3" name="Content Placeholder 2"/>
          <p:cNvSpPr>
            <a:spLocks noGrp="1"/>
          </p:cNvSpPr>
          <p:nvPr>
            <p:ph idx="1"/>
          </p:nvPr>
        </p:nvSpPr>
        <p:spPr>
          <a:xfrm>
            <a:off x="273050" y="1155700"/>
            <a:ext cx="8492578" cy="5367338"/>
          </a:xfrm>
        </p:spPr>
        <p:txBody>
          <a:bodyPr>
            <a:normAutofit fontScale="92500"/>
          </a:bodyPr>
          <a:lstStyle/>
          <a:p>
            <a:pPr marL="0" indent="0">
              <a:spcBef>
                <a:spcPts val="600"/>
              </a:spcBef>
              <a:buClr>
                <a:srgbClr val="9F1136"/>
              </a:buClr>
              <a:buSzPct val="90000"/>
            </a:pPr>
            <a:r>
              <a:rPr lang="en-US" dirty="0" smtClean="0"/>
              <a:t>Use HPC Parallel Software Development to Help Close Europe's Innovation Gap</a:t>
            </a:r>
          </a:p>
          <a:p>
            <a:pPr marL="908050" lvl="1" indent="-457200">
              <a:spcBef>
                <a:spcPts val="600"/>
              </a:spcBef>
              <a:buFont typeface="Arial" pitchFamily="34" charset="0"/>
              <a:buChar char="•"/>
            </a:pPr>
            <a:r>
              <a:rPr lang="en-US" b="1" dirty="0" smtClean="0"/>
              <a:t>Europe has a limited window-of-opportunity to become a global innovation leader in  targeted domains of scientific and engineering research</a:t>
            </a:r>
          </a:p>
          <a:p>
            <a:pPr marL="0" indent="0">
              <a:spcBef>
                <a:spcPts val="600"/>
              </a:spcBef>
              <a:buClr>
                <a:srgbClr val="9F1136"/>
              </a:buClr>
              <a:buSzPct val="90000"/>
            </a:pPr>
            <a:r>
              <a:rPr lang="en-US" dirty="0" smtClean="0"/>
              <a:t>Establish an e-Infrastructure for Advancing Parallel Software:</a:t>
            </a:r>
          </a:p>
          <a:p>
            <a:pPr marL="914400" lvl="1" indent="-457200">
              <a:spcBef>
                <a:spcPts val="600"/>
              </a:spcBef>
              <a:buFont typeface="+mj-lt"/>
              <a:buAutoNum type="arabicPeriod"/>
            </a:pPr>
            <a:r>
              <a:rPr lang="en-US" b="1" dirty="0" smtClean="0"/>
              <a:t>Create a new EC body to coordinate the holistic parallel software and holistic HPC strategy for Europe</a:t>
            </a:r>
          </a:p>
          <a:p>
            <a:pPr marL="914400" lvl="1" indent="-457200">
              <a:spcBef>
                <a:spcPts val="600"/>
              </a:spcBef>
              <a:buFont typeface="+mj-lt"/>
              <a:buAutoNum type="arabicPeriod"/>
            </a:pPr>
            <a:r>
              <a:rPr lang="en-US" b="1" dirty="0" smtClean="0"/>
              <a:t>Establish European centers-of-excellence for parallel software development</a:t>
            </a:r>
          </a:p>
          <a:p>
            <a:pPr marL="914400" lvl="1" indent="-457200">
              <a:spcBef>
                <a:spcPts val="600"/>
              </a:spcBef>
              <a:buFont typeface="+mj-lt"/>
              <a:buAutoNum type="arabicPeriod"/>
            </a:pPr>
            <a:r>
              <a:rPr lang="en-US" b="1" dirty="0" smtClean="0"/>
              <a:t>Create a European Web-based parallel software clearinghouse</a:t>
            </a:r>
          </a:p>
          <a:p>
            <a:pPr marL="914400" lvl="1" indent="-457200">
              <a:spcBef>
                <a:spcPts val="600"/>
              </a:spcBef>
              <a:buFont typeface="+mj-lt"/>
              <a:buAutoNum type="arabicPeriod"/>
            </a:pPr>
            <a:r>
              <a:rPr lang="en-US" b="1" dirty="0" smtClean="0"/>
              <a:t>Establish "Tiger Teams" to improve HPC access across Europe</a:t>
            </a:r>
          </a:p>
          <a:p>
            <a:pPr marL="914400" lvl="1" indent="-457200">
              <a:spcBef>
                <a:spcPts val="600"/>
              </a:spcBef>
              <a:buFont typeface="+mj-lt"/>
              <a:buAutoNum type="arabicPeriod"/>
            </a:pPr>
            <a:r>
              <a:rPr lang="en-US" b="1" dirty="0" smtClean="0"/>
              <a:t>Put into place the recommended parallel software funding</a:t>
            </a:r>
          </a:p>
          <a:p>
            <a:pPr marL="457200" indent="-457200">
              <a:spcBef>
                <a:spcPts val="1200"/>
              </a:spcBef>
              <a:buClr>
                <a:srgbClr val="9F1136"/>
              </a:buClr>
              <a:buSzPct val="90000"/>
              <a:buFont typeface="+mj-lt"/>
              <a:buAutoNum type="arabicPeriod"/>
            </a:pPr>
            <a:endParaRPr lang="en-US" dirty="0" smtClean="0"/>
          </a:p>
        </p:txBody>
      </p:sp>
      <p:sp>
        <p:nvSpPr>
          <p:cNvPr id="4" name="Rectangle 3"/>
          <p:cNvSpPr/>
          <p:nvPr/>
        </p:nvSpPr>
        <p:spPr>
          <a:xfrm>
            <a:off x="252248" y="4303987"/>
            <a:ext cx="8576442" cy="804042"/>
          </a:xfrm>
          <a:prstGeom prst="rect">
            <a:avLst/>
          </a:prstGeom>
          <a:noFill/>
          <a:ln w="1016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 European Parallel Software Clearinghouse</a:t>
            </a:r>
            <a:endParaRPr lang="en-US" dirty="0"/>
          </a:p>
        </p:txBody>
      </p:sp>
      <p:sp>
        <p:nvSpPr>
          <p:cNvPr id="3" name="Content Placeholder 2"/>
          <p:cNvSpPr>
            <a:spLocks noGrp="1"/>
          </p:cNvSpPr>
          <p:nvPr>
            <p:ph idx="1"/>
          </p:nvPr>
        </p:nvSpPr>
        <p:spPr>
          <a:xfrm>
            <a:off x="241518" y="1155700"/>
            <a:ext cx="8870950" cy="5367338"/>
          </a:xfrm>
        </p:spPr>
        <p:txBody>
          <a:bodyPr/>
          <a:lstStyle/>
          <a:p>
            <a:r>
              <a:rPr lang="en-US" dirty="0" smtClean="0"/>
              <a:t>A single, Web-based organization serving Europe</a:t>
            </a:r>
          </a:p>
          <a:p>
            <a:pPr marL="914400" lvl="1" indent="-457200">
              <a:buFont typeface="Arial" pitchFamily="34" charset="0"/>
              <a:buChar char="•"/>
            </a:pPr>
            <a:r>
              <a:rPr lang="en-US" sz="2200" b="0" dirty="0" smtClean="0"/>
              <a:t>To serve large organizations as well as SMEs and SMSs</a:t>
            </a:r>
          </a:p>
          <a:p>
            <a:endParaRPr lang="en-US" dirty="0" smtClean="0"/>
          </a:p>
          <a:p>
            <a:r>
              <a:rPr lang="en-US" dirty="0" smtClean="0"/>
              <a:t>Proposed services:</a:t>
            </a:r>
          </a:p>
          <a:p>
            <a:pPr marL="914400" indent="-457200">
              <a:buFont typeface="Arial" pitchFamily="34" charset="0"/>
              <a:buChar char="•"/>
            </a:pPr>
            <a:r>
              <a:rPr lang="en-US" sz="2200" b="0" dirty="0" smtClean="0"/>
              <a:t>A simple, easy way to get to software codes – well explained and documented</a:t>
            </a:r>
          </a:p>
          <a:p>
            <a:pPr marL="914400" indent="-457200">
              <a:buFont typeface="Arial" pitchFamily="34" charset="0"/>
              <a:buChar char="•"/>
            </a:pPr>
            <a:r>
              <a:rPr lang="en-US" sz="2200" b="0" dirty="0" smtClean="0"/>
              <a:t>A store front for new and existing parallel software </a:t>
            </a:r>
          </a:p>
          <a:p>
            <a:pPr marL="914400" indent="-457200">
              <a:buFont typeface="Arial" pitchFamily="34" charset="0"/>
              <a:buChar char="•"/>
            </a:pPr>
            <a:r>
              <a:rPr lang="en-US" sz="2200" b="0" dirty="0" smtClean="0"/>
              <a:t>Negotiate contracts for ISV software, with price no higher than buying directly from ISVs</a:t>
            </a:r>
          </a:p>
          <a:p>
            <a:pPr marL="914400" indent="-457200">
              <a:buFont typeface="Arial" pitchFamily="34" charset="0"/>
              <a:buChar char="•"/>
            </a:pPr>
            <a:r>
              <a:rPr lang="en-US" sz="2200" b="0" dirty="0" smtClean="0"/>
              <a:t>Free access to open source and community parallel software</a:t>
            </a:r>
          </a:p>
          <a:p>
            <a:pPr marL="914400" indent="-457200">
              <a:buFont typeface="Arial" pitchFamily="34" charset="0"/>
              <a:buChar char="•"/>
            </a:pPr>
            <a:r>
              <a:rPr lang="en-US" sz="2200" b="0" dirty="0" smtClean="0"/>
              <a:t>Pay-as-you-go (</a:t>
            </a:r>
            <a:r>
              <a:rPr lang="en-US" sz="2200" b="0" dirty="0" err="1" smtClean="0"/>
              <a:t>SaaS</a:t>
            </a:r>
            <a:r>
              <a:rPr lang="en-US" sz="2200" b="0" dirty="0" smtClean="0"/>
              <a:t>) access to ISV software</a:t>
            </a:r>
          </a:p>
          <a:p>
            <a:pPr marL="914400" indent="-457200">
              <a:buFont typeface="Arial" pitchFamily="34" charset="0"/>
              <a:buChar char="•"/>
            </a:pPr>
            <a:r>
              <a:rPr lang="en-US" sz="2200" b="0" dirty="0" smtClean="0"/>
              <a:t>Sponsored and pay-as-you-go (</a:t>
            </a:r>
            <a:r>
              <a:rPr lang="en-US" sz="2200" b="0" dirty="0" err="1" smtClean="0"/>
              <a:t>IaaS</a:t>
            </a:r>
            <a:r>
              <a:rPr lang="en-US" sz="2200" b="0" dirty="0" smtClean="0"/>
              <a:t>) access to hardware systems and expertise in using them</a:t>
            </a:r>
          </a:p>
          <a:p>
            <a:pPr marL="914400" indent="-457200">
              <a:buFont typeface="Arial" pitchFamily="34" charset="0"/>
              <a:buChar char="•"/>
            </a:pPr>
            <a:r>
              <a:rPr lang="en-US" sz="2200" b="0" dirty="0" smtClean="0"/>
              <a:t>Expert decision-support systems to help clients make choices</a:t>
            </a:r>
          </a:p>
          <a:p>
            <a:pPr marL="914400" indent="-457200">
              <a:buFont typeface="Arial" pitchFamily="34" charset="0"/>
              <a:buChar char="•"/>
            </a:pPr>
            <a:r>
              <a:rPr lang="en-US" sz="2200" b="0" dirty="0" smtClean="0"/>
              <a:t>A place to buy/sell software IP</a:t>
            </a:r>
          </a:p>
          <a:p>
            <a:pPr marL="914400" indent="-457200">
              <a:buFont typeface="Arial" pitchFamily="34" charset="0"/>
              <a:buChar char="•"/>
            </a:pPr>
            <a:r>
              <a:rPr lang="en-US" sz="2200" b="0" dirty="0" smtClean="0"/>
              <a:t>Obtain services and training</a:t>
            </a:r>
          </a:p>
          <a:p>
            <a:pPr marL="914400" indent="-457200">
              <a:buFont typeface="Arial" pitchFamily="34" charset="0"/>
              <a:buChar char="•"/>
            </a:pPr>
            <a:r>
              <a:rPr lang="en-US" sz="2200" b="0" dirty="0" smtClean="0"/>
              <a:t>Venture capitalists can “shop” for software startups to invest in</a:t>
            </a:r>
            <a:endParaRPr lang="en-US" sz="2200" b="0" dirty="0"/>
          </a:p>
        </p:txBody>
      </p:sp>
      <p:sp>
        <p:nvSpPr>
          <p:cNvPr id="4" name="Slide Number Placeholder 3"/>
          <p:cNvSpPr>
            <a:spLocks noGrp="1"/>
          </p:cNvSpPr>
          <p:nvPr>
            <p:ph type="sldNum" sz="quarter" idx="10"/>
          </p:nvPr>
        </p:nvSpPr>
        <p:spPr/>
        <p:txBody>
          <a:bodyPr/>
          <a:lstStyle/>
          <a:p>
            <a:pPr>
              <a:defRPr/>
            </a:pPr>
            <a:fld id="{CED1C18E-81FE-47CC-AF4E-7A0B34533BCF}" type="slidenum">
              <a:rPr lang="en-US" smtClean="0"/>
              <a:pPr>
                <a:defRPr/>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Key Actions Required</a:t>
            </a:r>
            <a:endParaRPr lang="en-US" sz="3200" dirty="0"/>
          </a:p>
        </p:txBody>
      </p:sp>
      <p:sp>
        <p:nvSpPr>
          <p:cNvPr id="3" name="Content Placeholder 2"/>
          <p:cNvSpPr>
            <a:spLocks noGrp="1"/>
          </p:cNvSpPr>
          <p:nvPr>
            <p:ph idx="1"/>
          </p:nvPr>
        </p:nvSpPr>
        <p:spPr>
          <a:xfrm>
            <a:off x="273050" y="1155700"/>
            <a:ext cx="8492578" cy="5367338"/>
          </a:xfrm>
        </p:spPr>
        <p:txBody>
          <a:bodyPr>
            <a:normAutofit fontScale="92500"/>
          </a:bodyPr>
          <a:lstStyle/>
          <a:p>
            <a:pPr marL="0" indent="0">
              <a:spcBef>
                <a:spcPts val="600"/>
              </a:spcBef>
              <a:buClr>
                <a:srgbClr val="9F1136"/>
              </a:buClr>
              <a:buSzPct val="90000"/>
            </a:pPr>
            <a:r>
              <a:rPr lang="en-US" dirty="0" smtClean="0"/>
              <a:t>Use HPC Parallel Software Development to Help Close Europe's Innovation Gap</a:t>
            </a:r>
          </a:p>
          <a:p>
            <a:pPr marL="908050" lvl="1" indent="-457200">
              <a:spcBef>
                <a:spcPts val="600"/>
              </a:spcBef>
              <a:buFont typeface="Arial" pitchFamily="34" charset="0"/>
              <a:buChar char="•"/>
            </a:pPr>
            <a:r>
              <a:rPr lang="en-US" b="1" dirty="0" smtClean="0"/>
              <a:t>Europe has a limited window-of-opportunity to become a global innovation leader in  targeted domains of scientific and engineering research</a:t>
            </a:r>
          </a:p>
          <a:p>
            <a:pPr marL="0" indent="0">
              <a:spcBef>
                <a:spcPts val="600"/>
              </a:spcBef>
              <a:buClr>
                <a:srgbClr val="9F1136"/>
              </a:buClr>
              <a:buSzPct val="90000"/>
            </a:pPr>
            <a:r>
              <a:rPr lang="en-US" dirty="0" smtClean="0"/>
              <a:t>Establish an e-Infrastructure for Advancing Parallel Software:</a:t>
            </a:r>
          </a:p>
          <a:p>
            <a:pPr marL="914400" lvl="1" indent="-457200">
              <a:spcBef>
                <a:spcPts val="600"/>
              </a:spcBef>
              <a:buFont typeface="+mj-lt"/>
              <a:buAutoNum type="arabicPeriod"/>
            </a:pPr>
            <a:r>
              <a:rPr lang="en-US" b="1" dirty="0" smtClean="0"/>
              <a:t>Create a new EC body to coordinate the holistic parallel software and holistic HPC strategy for Europe</a:t>
            </a:r>
          </a:p>
          <a:p>
            <a:pPr marL="914400" lvl="1" indent="-457200">
              <a:spcBef>
                <a:spcPts val="600"/>
              </a:spcBef>
              <a:buFont typeface="+mj-lt"/>
              <a:buAutoNum type="arabicPeriod"/>
            </a:pPr>
            <a:r>
              <a:rPr lang="en-US" b="1" dirty="0" smtClean="0"/>
              <a:t>Establish European centers-of-excellence for parallel software development</a:t>
            </a:r>
          </a:p>
          <a:p>
            <a:pPr marL="914400" lvl="1" indent="-457200">
              <a:spcBef>
                <a:spcPts val="600"/>
              </a:spcBef>
              <a:buFont typeface="+mj-lt"/>
              <a:buAutoNum type="arabicPeriod"/>
            </a:pPr>
            <a:r>
              <a:rPr lang="en-US" b="1" dirty="0" smtClean="0"/>
              <a:t>Create a European Web-based parallel software clearinghouse</a:t>
            </a:r>
          </a:p>
          <a:p>
            <a:pPr marL="914400" lvl="1" indent="-457200">
              <a:spcBef>
                <a:spcPts val="600"/>
              </a:spcBef>
              <a:buFont typeface="+mj-lt"/>
              <a:buAutoNum type="arabicPeriod"/>
            </a:pPr>
            <a:r>
              <a:rPr lang="en-US" b="1" dirty="0" smtClean="0"/>
              <a:t>Establish "Tiger Teams" to improve HPC access across Europe</a:t>
            </a:r>
          </a:p>
          <a:p>
            <a:pPr marL="914400" lvl="1" indent="-457200">
              <a:spcBef>
                <a:spcPts val="600"/>
              </a:spcBef>
              <a:buFont typeface="+mj-lt"/>
              <a:buAutoNum type="arabicPeriod"/>
            </a:pPr>
            <a:r>
              <a:rPr lang="en-US" b="1" dirty="0" smtClean="0"/>
              <a:t>Put into place the recommended parallel software funding</a:t>
            </a:r>
          </a:p>
          <a:p>
            <a:pPr marL="457200" indent="-457200">
              <a:spcBef>
                <a:spcPts val="1200"/>
              </a:spcBef>
              <a:buClr>
                <a:srgbClr val="9F1136"/>
              </a:buClr>
              <a:buSzPct val="90000"/>
              <a:buFont typeface="+mj-lt"/>
              <a:buAutoNum type="arabicPeriod"/>
            </a:pPr>
            <a:endParaRPr lang="en-US" dirty="0" smtClean="0"/>
          </a:p>
        </p:txBody>
      </p:sp>
      <p:sp>
        <p:nvSpPr>
          <p:cNvPr id="4" name="Rectangle 3"/>
          <p:cNvSpPr/>
          <p:nvPr/>
        </p:nvSpPr>
        <p:spPr>
          <a:xfrm>
            <a:off x="252248" y="4950372"/>
            <a:ext cx="8576442" cy="788276"/>
          </a:xfrm>
          <a:prstGeom prst="rect">
            <a:avLst/>
          </a:prstGeom>
          <a:noFill/>
          <a:ln w="1016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3698" name="Rectangle 2"/>
          <p:cNvSpPr>
            <a:spLocks noGrp="1" noChangeArrowheads="1"/>
          </p:cNvSpPr>
          <p:nvPr>
            <p:ph type="title"/>
          </p:nvPr>
        </p:nvSpPr>
        <p:spPr>
          <a:xfrm>
            <a:off x="261938" y="0"/>
            <a:ext cx="7862887" cy="993775"/>
          </a:xfrm>
        </p:spPr>
        <p:txBody>
          <a:bodyPr/>
          <a:lstStyle/>
          <a:p>
            <a:pPr eaLnBrk="1" hangingPunct="1">
              <a:defRPr/>
            </a:pPr>
            <a:r>
              <a:rPr lang="en-US" dirty="0" smtClean="0"/>
              <a:t>Revenue Share by Vendor</a:t>
            </a:r>
            <a:br>
              <a:rPr lang="en-US" dirty="0" smtClean="0"/>
            </a:br>
            <a:r>
              <a:rPr lang="en-US" dirty="0" smtClean="0"/>
              <a:t>Supercomputer Segment</a:t>
            </a:r>
          </a:p>
        </p:txBody>
      </p:sp>
      <p:graphicFrame>
        <p:nvGraphicFramePr>
          <p:cNvPr id="8" name="Chart 7"/>
          <p:cNvGraphicFramePr/>
          <p:nvPr/>
        </p:nvGraphicFramePr>
        <p:xfrm>
          <a:off x="819101" y="1239123"/>
          <a:ext cx="7126014" cy="536027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Establish “Tiger Teams”: To Improve HPC Software Across Europe</a:t>
            </a:r>
            <a:endParaRPr lang="en-US" dirty="0"/>
          </a:p>
        </p:txBody>
      </p:sp>
      <p:sp>
        <p:nvSpPr>
          <p:cNvPr id="3" name="Content Placeholder 2"/>
          <p:cNvSpPr>
            <a:spLocks noGrp="1"/>
          </p:cNvSpPr>
          <p:nvPr>
            <p:ph idx="1"/>
          </p:nvPr>
        </p:nvSpPr>
        <p:spPr>
          <a:xfrm>
            <a:off x="504497" y="1155700"/>
            <a:ext cx="8371490" cy="5367338"/>
          </a:xfrm>
        </p:spPr>
        <p:txBody>
          <a:bodyPr/>
          <a:lstStyle/>
          <a:p>
            <a:pPr marL="0" indent="0"/>
            <a:r>
              <a:rPr lang="en-US" dirty="0" smtClean="0"/>
              <a:t>Typically two-persons (domain expert + parallel programmer expert)</a:t>
            </a:r>
          </a:p>
          <a:p>
            <a:pPr marL="914400" lvl="1" indent="-457200">
              <a:buFont typeface="Arial" pitchFamily="34" charset="0"/>
              <a:buChar char="•"/>
            </a:pPr>
            <a:r>
              <a:rPr lang="en-US" dirty="0" smtClean="0"/>
              <a:t>Paid assignments for experts (along with an extended team of domain experts)</a:t>
            </a:r>
          </a:p>
          <a:p>
            <a:pPr marL="914400" lvl="1" indent="-457200">
              <a:buFont typeface="Arial" pitchFamily="34" charset="0"/>
              <a:buChar char="•"/>
            </a:pPr>
            <a:r>
              <a:rPr lang="en-US" dirty="0" smtClean="0"/>
              <a:t>Prestige assignments – working on behalf of Europe and the Member States </a:t>
            </a:r>
          </a:p>
          <a:p>
            <a:pPr marL="914400" lvl="1" indent="-457200">
              <a:buNone/>
            </a:pPr>
            <a:endParaRPr lang="en-US" dirty="0" smtClean="0"/>
          </a:p>
          <a:p>
            <a:pPr marL="0" indent="0"/>
            <a:r>
              <a:rPr lang="en-US" dirty="0" smtClean="0"/>
              <a:t>Visit sites (3-5 days) for the following purposes:</a:t>
            </a:r>
          </a:p>
          <a:p>
            <a:pPr marL="914400" lvl="1" indent="-457200">
              <a:buFont typeface="Arial" pitchFamily="34" charset="0"/>
              <a:buChar char="•"/>
            </a:pPr>
            <a:r>
              <a:rPr lang="en-US" dirty="0" smtClean="0"/>
              <a:t>Assess needs for parallel software use and improvements (review each of their key codes)</a:t>
            </a:r>
          </a:p>
          <a:p>
            <a:pPr marL="914400" lvl="1" indent="-457200">
              <a:buFont typeface="Arial" pitchFamily="34" charset="0"/>
              <a:buChar char="•"/>
            </a:pPr>
            <a:r>
              <a:rPr lang="en-US" dirty="0" smtClean="0"/>
              <a:t>Complete “easy” improvements on site and setup a solution to address the harder ones, e.g. the centers-of-excellence</a:t>
            </a:r>
          </a:p>
          <a:p>
            <a:pPr marL="914400" lvl="1" indent="-457200">
              <a:buFont typeface="Arial" pitchFamily="34" charset="0"/>
              <a:buChar char="•"/>
            </a:pPr>
            <a:r>
              <a:rPr lang="en-US" dirty="0" smtClean="0"/>
              <a:t>Create an action plan for the client organizations</a:t>
            </a:r>
          </a:p>
          <a:p>
            <a:pPr marL="914400" lvl="1" indent="-457200">
              <a:buFont typeface="Arial" pitchFamily="34" charset="0"/>
              <a:buChar char="•"/>
            </a:pPr>
            <a:r>
              <a:rPr lang="en-US" dirty="0" smtClean="0"/>
              <a:t>Return later, if appropriate, to provide further help</a:t>
            </a:r>
          </a:p>
          <a:p>
            <a:pPr lvl="1">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CED1C18E-81FE-47CC-AF4E-7A0B34533BCF}" type="slidenum">
              <a:rPr lang="en-US" smtClean="0"/>
              <a:pPr>
                <a:defRPr/>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Key Actions Required</a:t>
            </a:r>
            <a:endParaRPr lang="en-US" sz="3200" dirty="0"/>
          </a:p>
        </p:txBody>
      </p:sp>
      <p:sp>
        <p:nvSpPr>
          <p:cNvPr id="3" name="Content Placeholder 2"/>
          <p:cNvSpPr>
            <a:spLocks noGrp="1"/>
          </p:cNvSpPr>
          <p:nvPr>
            <p:ph idx="1"/>
          </p:nvPr>
        </p:nvSpPr>
        <p:spPr>
          <a:xfrm>
            <a:off x="273050" y="1155700"/>
            <a:ext cx="8492578" cy="5367338"/>
          </a:xfrm>
        </p:spPr>
        <p:txBody>
          <a:bodyPr>
            <a:normAutofit fontScale="92500"/>
          </a:bodyPr>
          <a:lstStyle/>
          <a:p>
            <a:pPr marL="0" indent="0">
              <a:spcBef>
                <a:spcPts val="600"/>
              </a:spcBef>
              <a:buClr>
                <a:srgbClr val="9F1136"/>
              </a:buClr>
              <a:buSzPct val="90000"/>
            </a:pPr>
            <a:r>
              <a:rPr lang="en-US" dirty="0" smtClean="0"/>
              <a:t>Use HPC Parallel Software Development to Help Close Europe's Innovation Gap</a:t>
            </a:r>
          </a:p>
          <a:p>
            <a:pPr marL="908050" lvl="1" indent="-457200">
              <a:spcBef>
                <a:spcPts val="600"/>
              </a:spcBef>
              <a:buFont typeface="Arial" pitchFamily="34" charset="0"/>
              <a:buChar char="•"/>
            </a:pPr>
            <a:r>
              <a:rPr lang="en-US" b="1" dirty="0" smtClean="0"/>
              <a:t>Europe has a limited window-of-opportunity to become a global innovation leader in  targeted domains of scientific and engineering research</a:t>
            </a:r>
          </a:p>
          <a:p>
            <a:pPr marL="0" indent="0">
              <a:spcBef>
                <a:spcPts val="600"/>
              </a:spcBef>
              <a:buClr>
                <a:srgbClr val="9F1136"/>
              </a:buClr>
              <a:buSzPct val="90000"/>
            </a:pPr>
            <a:r>
              <a:rPr lang="en-US" dirty="0" smtClean="0"/>
              <a:t>Establish an e-Infrastructure for Advancing Parallel Software:</a:t>
            </a:r>
          </a:p>
          <a:p>
            <a:pPr marL="914400" lvl="1" indent="-457200">
              <a:spcBef>
                <a:spcPts val="600"/>
              </a:spcBef>
              <a:buFont typeface="+mj-lt"/>
              <a:buAutoNum type="arabicPeriod"/>
            </a:pPr>
            <a:r>
              <a:rPr lang="en-US" b="1" dirty="0" smtClean="0"/>
              <a:t>Create a new EC body to coordinate the holistic parallel software and holistic HPC strategy for Europe</a:t>
            </a:r>
          </a:p>
          <a:p>
            <a:pPr marL="914400" lvl="1" indent="-457200">
              <a:spcBef>
                <a:spcPts val="600"/>
              </a:spcBef>
              <a:buFont typeface="+mj-lt"/>
              <a:buAutoNum type="arabicPeriod"/>
            </a:pPr>
            <a:r>
              <a:rPr lang="en-US" b="1" dirty="0" smtClean="0"/>
              <a:t>Establish European centers-of-excellence for parallel software development</a:t>
            </a:r>
          </a:p>
          <a:p>
            <a:pPr marL="914400" lvl="1" indent="-457200">
              <a:spcBef>
                <a:spcPts val="600"/>
              </a:spcBef>
              <a:buFont typeface="+mj-lt"/>
              <a:buAutoNum type="arabicPeriod"/>
            </a:pPr>
            <a:r>
              <a:rPr lang="en-US" b="1" dirty="0" smtClean="0"/>
              <a:t>Create a European Web-based parallel software clearinghouse</a:t>
            </a:r>
          </a:p>
          <a:p>
            <a:pPr marL="914400" lvl="1" indent="-457200">
              <a:spcBef>
                <a:spcPts val="600"/>
              </a:spcBef>
              <a:buFont typeface="+mj-lt"/>
              <a:buAutoNum type="arabicPeriod"/>
            </a:pPr>
            <a:r>
              <a:rPr lang="en-US" b="1" dirty="0" smtClean="0"/>
              <a:t>Establish "Tiger Teams" to improve HPC access across Europe</a:t>
            </a:r>
          </a:p>
          <a:p>
            <a:pPr marL="914400" lvl="1" indent="-457200">
              <a:spcBef>
                <a:spcPts val="600"/>
              </a:spcBef>
              <a:buFont typeface="+mj-lt"/>
              <a:buAutoNum type="arabicPeriod"/>
            </a:pPr>
            <a:r>
              <a:rPr lang="en-US" b="1" dirty="0" smtClean="0"/>
              <a:t>Put into place the recommended parallel software funding</a:t>
            </a:r>
          </a:p>
          <a:p>
            <a:pPr marL="457200" indent="-457200">
              <a:spcBef>
                <a:spcPts val="1200"/>
              </a:spcBef>
              <a:buClr>
                <a:srgbClr val="9F1136"/>
              </a:buClr>
              <a:buSzPct val="90000"/>
              <a:buFont typeface="+mj-lt"/>
              <a:buAutoNum type="arabicPeriod"/>
            </a:pPr>
            <a:endParaRPr lang="en-US" dirty="0" smtClean="0"/>
          </a:p>
        </p:txBody>
      </p:sp>
      <p:sp>
        <p:nvSpPr>
          <p:cNvPr id="4" name="Rectangle 3"/>
          <p:cNvSpPr/>
          <p:nvPr/>
        </p:nvSpPr>
        <p:spPr>
          <a:xfrm>
            <a:off x="252248" y="5581033"/>
            <a:ext cx="8576442" cy="804042"/>
          </a:xfrm>
          <a:prstGeom prst="rect">
            <a:avLst/>
          </a:prstGeom>
          <a:noFill/>
          <a:ln w="1016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1346" name="Rectangle 2"/>
          <p:cNvSpPr>
            <a:spLocks noGrp="1" noChangeArrowheads="1"/>
          </p:cNvSpPr>
          <p:nvPr>
            <p:ph type="title"/>
          </p:nvPr>
        </p:nvSpPr>
        <p:spPr>
          <a:xfrm>
            <a:off x="261938" y="0"/>
            <a:ext cx="7888834" cy="993775"/>
          </a:xfrm>
        </p:spPr>
        <p:txBody>
          <a:bodyPr/>
          <a:lstStyle/>
          <a:p>
            <a:r>
              <a:rPr lang="en-US" dirty="0" smtClean="0"/>
              <a:t>Recommended Funding</a:t>
            </a: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23899" y="63064"/>
            <a:ext cx="9194693" cy="6763404"/>
          </a:xfrm>
          <a:prstGeom prst="rect">
            <a:avLst/>
          </a:prstGeom>
          <a:noFill/>
          <a:ln w="9525">
            <a:noFill/>
            <a:miter lim="800000"/>
            <a:headEnd/>
            <a:tailEnd/>
          </a:ln>
        </p:spPr>
      </p:pic>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1346" name="Rectangle 2"/>
          <p:cNvSpPr>
            <a:spLocks noGrp="1" noChangeArrowheads="1"/>
          </p:cNvSpPr>
          <p:nvPr>
            <p:ph type="title"/>
          </p:nvPr>
        </p:nvSpPr>
        <p:spPr>
          <a:xfrm>
            <a:off x="261937" y="0"/>
            <a:ext cx="8235677" cy="993775"/>
          </a:xfrm>
        </p:spPr>
        <p:txBody>
          <a:bodyPr/>
          <a:lstStyle/>
          <a:p>
            <a:r>
              <a:rPr lang="en-US" dirty="0" smtClean="0"/>
              <a:t>Actions Needed by the European Commission</a:t>
            </a:r>
            <a:endParaRPr lang="en-US" dirty="0"/>
          </a:p>
        </p:txBody>
      </p:sp>
      <p:sp>
        <p:nvSpPr>
          <p:cNvPr id="1721347" name="Rectangle 3"/>
          <p:cNvSpPr>
            <a:spLocks noGrp="1" noChangeArrowheads="1"/>
          </p:cNvSpPr>
          <p:nvPr>
            <p:ph type="body" idx="1"/>
          </p:nvPr>
        </p:nvSpPr>
        <p:spPr>
          <a:xfrm>
            <a:off x="377437" y="1207262"/>
            <a:ext cx="8120178" cy="5067410"/>
          </a:xfrm>
        </p:spPr>
        <p:txBody>
          <a:bodyPr/>
          <a:lstStyle/>
          <a:p>
            <a:pPr>
              <a:spcBef>
                <a:spcPts val="1200"/>
              </a:spcBef>
              <a:buFont typeface="Arial" pitchFamily="34" charset="0"/>
              <a:buChar char="•"/>
            </a:pPr>
            <a:r>
              <a:rPr lang="en-US" b="0" dirty="0" smtClean="0"/>
              <a:t>Determine the receptivity within the Commission to establishing the European parallel software e-infrastructure, including a new body to coordinate the European HPC strategy, including the parallel software e-infrastructure</a:t>
            </a:r>
          </a:p>
          <a:p>
            <a:pPr>
              <a:spcBef>
                <a:spcPts val="1200"/>
              </a:spcBef>
              <a:buFont typeface="Arial" pitchFamily="34" charset="0"/>
              <a:buChar char="•"/>
            </a:pPr>
            <a:r>
              <a:rPr lang="en-US" sz="2800" dirty="0" smtClean="0"/>
              <a:t>Prevent the EESI participants from disbanding after they submit their final report in fall 2011</a:t>
            </a:r>
          </a:p>
          <a:p>
            <a:pPr>
              <a:spcBef>
                <a:spcPts val="1200"/>
              </a:spcBef>
              <a:buFont typeface="Arial" pitchFamily="34" charset="0"/>
              <a:buChar char="•"/>
            </a:pPr>
            <a:r>
              <a:rPr lang="en-US" b="0" dirty="0" smtClean="0"/>
              <a:t>Convene a 2-3 day meeting, to take place by December 2011, where the interested parties will discuss the findings and recommendations of this study and begin organizing the parallel software e-infrastructure program, as recommended</a:t>
            </a:r>
            <a:endParaRPr lang="en-US" b="0" dirty="0"/>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1346" name="Rectangle 2"/>
          <p:cNvSpPr>
            <a:spLocks noGrp="1" noChangeArrowheads="1"/>
          </p:cNvSpPr>
          <p:nvPr>
            <p:ph type="title"/>
          </p:nvPr>
        </p:nvSpPr>
        <p:spPr>
          <a:xfrm>
            <a:off x="261937" y="0"/>
            <a:ext cx="8235677" cy="993775"/>
          </a:xfrm>
        </p:spPr>
        <p:txBody>
          <a:bodyPr/>
          <a:lstStyle/>
          <a:p>
            <a:r>
              <a:rPr lang="en-US" dirty="0" smtClean="0"/>
              <a:t>Actions Needed by the European Commission</a:t>
            </a:r>
            <a:endParaRPr lang="en-US" dirty="0"/>
          </a:p>
        </p:txBody>
      </p:sp>
      <p:sp>
        <p:nvSpPr>
          <p:cNvPr id="1721347" name="Rectangle 3"/>
          <p:cNvSpPr>
            <a:spLocks noGrp="1" noChangeArrowheads="1"/>
          </p:cNvSpPr>
          <p:nvPr>
            <p:ph type="body" idx="1"/>
          </p:nvPr>
        </p:nvSpPr>
        <p:spPr>
          <a:xfrm>
            <a:off x="550863" y="1207262"/>
            <a:ext cx="7694503" cy="5067410"/>
          </a:xfrm>
        </p:spPr>
        <p:txBody>
          <a:bodyPr/>
          <a:lstStyle/>
          <a:p>
            <a:pPr>
              <a:spcBef>
                <a:spcPts val="1800"/>
              </a:spcBef>
              <a:buFont typeface="Arial" pitchFamily="34" charset="0"/>
              <a:buChar char="•"/>
            </a:pPr>
            <a:r>
              <a:rPr lang="en-US" dirty="0" smtClean="0"/>
              <a:t>Establish the European HPC/parallel software coordinating body</a:t>
            </a:r>
          </a:p>
          <a:p>
            <a:pPr>
              <a:spcBef>
                <a:spcPts val="1800"/>
              </a:spcBef>
              <a:buFont typeface="Arial" pitchFamily="34" charset="0"/>
              <a:buChar char="•"/>
            </a:pPr>
            <a:r>
              <a:rPr lang="en-US" dirty="0" smtClean="0"/>
              <a:t>Establish the domain-specific, European centers-of-excellence for parallel software development</a:t>
            </a:r>
          </a:p>
          <a:p>
            <a:pPr>
              <a:spcBef>
                <a:spcPts val="1800"/>
              </a:spcBef>
              <a:buFont typeface="Arial" pitchFamily="34" charset="0"/>
              <a:buChar char="•"/>
            </a:pPr>
            <a:r>
              <a:rPr lang="en-US" dirty="0" smtClean="0"/>
              <a:t>Establish the web-based clearinghouse program for parallel software and related HPC resources and services</a:t>
            </a:r>
          </a:p>
          <a:p>
            <a:pPr>
              <a:spcBef>
                <a:spcPts val="1800"/>
              </a:spcBef>
              <a:buFont typeface="Arial" pitchFamily="34" charset="0"/>
              <a:buChar char="•"/>
            </a:pPr>
            <a:r>
              <a:rPr lang="en-US" dirty="0" smtClean="0"/>
              <a:t>Establish the Tiger Teams program and recruit the first (10-20) tiger teams</a:t>
            </a:r>
          </a:p>
          <a:p>
            <a:pPr>
              <a:spcBef>
                <a:spcPts val="1800"/>
              </a:spcBef>
              <a:buFont typeface="Arial" pitchFamily="34" charset="0"/>
              <a:buChar char="•"/>
            </a:pPr>
            <a:r>
              <a:rPr lang="en-US" dirty="0" smtClean="0"/>
              <a:t>Fully fund the recommendations</a:t>
            </a:r>
            <a:endParaRPr lang="en-US" dirty="0"/>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1346" name="Rectangle 2"/>
          <p:cNvSpPr>
            <a:spLocks noGrp="1" noChangeArrowheads="1"/>
          </p:cNvSpPr>
          <p:nvPr>
            <p:ph type="title"/>
          </p:nvPr>
        </p:nvSpPr>
        <p:spPr>
          <a:xfrm>
            <a:off x="261937" y="0"/>
            <a:ext cx="8235677" cy="993775"/>
          </a:xfrm>
        </p:spPr>
        <p:txBody>
          <a:bodyPr/>
          <a:lstStyle/>
          <a:p>
            <a:r>
              <a:rPr lang="en-US" dirty="0" smtClean="0"/>
              <a:t>Actions Needed by the Member States</a:t>
            </a:r>
            <a:endParaRPr lang="en-US" dirty="0"/>
          </a:p>
        </p:txBody>
      </p:sp>
      <p:sp>
        <p:nvSpPr>
          <p:cNvPr id="1721347" name="Rectangle 3"/>
          <p:cNvSpPr>
            <a:spLocks noGrp="1" noChangeArrowheads="1"/>
          </p:cNvSpPr>
          <p:nvPr>
            <p:ph type="body" idx="1"/>
          </p:nvPr>
        </p:nvSpPr>
        <p:spPr>
          <a:xfrm>
            <a:off x="550863" y="1207262"/>
            <a:ext cx="8009813" cy="5067410"/>
          </a:xfrm>
        </p:spPr>
        <p:txBody>
          <a:bodyPr/>
          <a:lstStyle/>
          <a:p>
            <a:pPr>
              <a:spcBef>
                <a:spcPts val="1800"/>
              </a:spcBef>
              <a:buFont typeface="Arial" pitchFamily="34" charset="0"/>
              <a:buChar char="•"/>
            </a:pPr>
            <a:r>
              <a:rPr lang="en-US" dirty="0" smtClean="0"/>
              <a:t>Provide the level of support for the recommended European parallel software e-infrastructure, including the recommended new coordinating body within the European Commission and the other elements of the initiative</a:t>
            </a:r>
          </a:p>
          <a:p>
            <a:pPr>
              <a:spcBef>
                <a:spcPts val="1800"/>
              </a:spcBef>
              <a:buFont typeface="Arial" pitchFamily="34" charset="0"/>
              <a:buChar char="•"/>
            </a:pPr>
            <a:r>
              <a:rPr lang="en-US" dirty="0" smtClean="0"/>
              <a:t>Participate in the 2-3 day meeting the European Commission will convene by December 2011 </a:t>
            </a:r>
          </a:p>
          <a:p>
            <a:pPr>
              <a:spcBef>
                <a:spcPts val="1800"/>
              </a:spcBef>
              <a:buFont typeface="Arial" pitchFamily="34" charset="0"/>
              <a:buChar char="•"/>
            </a:pPr>
            <a:r>
              <a:rPr lang="en-US" dirty="0" smtClean="0"/>
              <a:t>Fully fund the recommendations</a:t>
            </a:r>
          </a:p>
          <a:p>
            <a:pPr>
              <a:spcBef>
                <a:spcPts val="1800"/>
              </a:spcBef>
              <a:buFont typeface="Arial" pitchFamily="34" charset="0"/>
              <a:buChar char="•"/>
            </a:pPr>
            <a:endParaRPr lang="en-US" i="1" dirty="0" smtClean="0"/>
          </a:p>
          <a:p>
            <a:pPr>
              <a:spcBef>
                <a:spcPts val="1800"/>
              </a:spcBef>
              <a:buFont typeface="Arial" pitchFamily="34" charset="0"/>
              <a:buChar char="•"/>
            </a:pPr>
            <a:endParaRPr lang="en-US" sz="2000" i="1" dirty="0"/>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55</a:t>
            </a:fld>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1346" name="Rectangle 2"/>
          <p:cNvSpPr>
            <a:spLocks noGrp="1" noChangeArrowheads="1"/>
          </p:cNvSpPr>
          <p:nvPr>
            <p:ph type="title"/>
          </p:nvPr>
        </p:nvSpPr>
        <p:spPr>
          <a:xfrm>
            <a:off x="261938" y="0"/>
            <a:ext cx="7888834" cy="993775"/>
          </a:xfrm>
        </p:spPr>
        <p:txBody>
          <a:bodyPr/>
          <a:lstStyle/>
          <a:p>
            <a:r>
              <a:rPr lang="en-US" dirty="0" smtClean="0"/>
              <a:t>In Conclusion:</a:t>
            </a:r>
            <a:br>
              <a:rPr lang="en-US" dirty="0" smtClean="0"/>
            </a:br>
            <a:r>
              <a:rPr lang="en-US" dirty="0" smtClean="0"/>
              <a:t>Potential Risks If No Action Is Taken</a:t>
            </a:r>
            <a:endParaRPr lang="en-US" dirty="0"/>
          </a:p>
        </p:txBody>
      </p:sp>
      <p:sp>
        <p:nvSpPr>
          <p:cNvPr id="1721347" name="Rectangle 3"/>
          <p:cNvSpPr>
            <a:spLocks noGrp="1" noChangeArrowheads="1"/>
          </p:cNvSpPr>
          <p:nvPr>
            <p:ph type="body" idx="1"/>
          </p:nvPr>
        </p:nvSpPr>
        <p:spPr>
          <a:xfrm>
            <a:off x="550863" y="1207262"/>
            <a:ext cx="7946751" cy="5067410"/>
          </a:xfrm>
        </p:spPr>
        <p:txBody>
          <a:bodyPr/>
          <a:lstStyle/>
          <a:p>
            <a:pPr>
              <a:spcBef>
                <a:spcPts val="1800"/>
              </a:spcBef>
              <a:buFont typeface="Arial" pitchFamily="34" charset="0"/>
              <a:buChar char="•"/>
            </a:pPr>
            <a:r>
              <a:rPr lang="en-US" dirty="0" smtClean="0"/>
              <a:t>Another Region or Nation Could Seize This Opportunity and Further Widen Europe's Innovation Gap</a:t>
            </a:r>
          </a:p>
          <a:p>
            <a:pPr>
              <a:spcBef>
                <a:spcPts val="1800"/>
              </a:spcBef>
              <a:buFont typeface="Arial" pitchFamily="34" charset="0"/>
              <a:buChar char="•"/>
            </a:pPr>
            <a:r>
              <a:rPr lang="en-US" dirty="0" smtClean="0"/>
              <a:t>Europe Could Become Inferior To The U.S. and Asia in Scientific and Engineering Research</a:t>
            </a:r>
          </a:p>
          <a:p>
            <a:pPr>
              <a:spcBef>
                <a:spcPts val="1800"/>
              </a:spcBef>
              <a:buFont typeface="Arial" pitchFamily="34" charset="0"/>
              <a:buChar char="•"/>
            </a:pPr>
            <a:r>
              <a:rPr lang="en-US" dirty="0" smtClean="0"/>
              <a:t>Europe and The EU Member States Could Lose Industrial Competitiveness and Jobs</a:t>
            </a:r>
          </a:p>
          <a:p>
            <a:pPr>
              <a:spcBef>
                <a:spcPts val="1800"/>
              </a:spcBef>
              <a:buFont typeface="Arial" pitchFamily="34" charset="0"/>
              <a:buChar char="•"/>
            </a:pPr>
            <a:r>
              <a:rPr lang="en-US" dirty="0" smtClean="0"/>
              <a:t>Europe and The EU Member States Could Experience An Escalating Brain Drain To The U.S. And Asia, Along With Greater Difficulty In Attracting Talented Scientists And Engineers</a:t>
            </a:r>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56</a:t>
            </a:fld>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1346" name="Rectangle 2"/>
          <p:cNvSpPr>
            <a:spLocks noGrp="1" noChangeArrowheads="1"/>
          </p:cNvSpPr>
          <p:nvPr>
            <p:ph type="title"/>
          </p:nvPr>
        </p:nvSpPr>
        <p:spPr>
          <a:xfrm>
            <a:off x="261938" y="0"/>
            <a:ext cx="7888834" cy="993775"/>
          </a:xfrm>
        </p:spPr>
        <p:txBody>
          <a:bodyPr/>
          <a:lstStyle/>
          <a:p>
            <a:r>
              <a:rPr lang="en-US" dirty="0" smtClean="0"/>
              <a:t>In Conclusion:</a:t>
            </a:r>
            <a:br>
              <a:rPr lang="en-US" dirty="0" smtClean="0"/>
            </a:br>
            <a:r>
              <a:rPr lang="en-US" dirty="0" smtClean="0"/>
              <a:t>The Main Direction Required</a:t>
            </a:r>
            <a:endParaRPr lang="en-US" dirty="0"/>
          </a:p>
        </p:txBody>
      </p:sp>
      <p:sp>
        <p:nvSpPr>
          <p:cNvPr id="1721347" name="Rectangle 3"/>
          <p:cNvSpPr>
            <a:spLocks noGrp="1" noChangeArrowheads="1"/>
          </p:cNvSpPr>
          <p:nvPr>
            <p:ph type="body" idx="1"/>
          </p:nvPr>
        </p:nvSpPr>
        <p:spPr>
          <a:xfrm>
            <a:off x="378373" y="1355834"/>
            <a:ext cx="8229600" cy="4918837"/>
          </a:xfrm>
        </p:spPr>
        <p:txBody>
          <a:bodyPr/>
          <a:lstStyle/>
          <a:p>
            <a:pPr>
              <a:spcBef>
                <a:spcPts val="1800"/>
              </a:spcBef>
              <a:buFont typeface="Arial" pitchFamily="34" charset="0"/>
              <a:buChar char="•"/>
            </a:pPr>
            <a:r>
              <a:rPr lang="en-US" sz="2800" dirty="0" smtClean="0"/>
              <a:t>Good </a:t>
            </a:r>
            <a:r>
              <a:rPr lang="en-US" sz="2800" dirty="0" err="1" smtClean="0"/>
              <a:t>Exascale</a:t>
            </a:r>
            <a:r>
              <a:rPr lang="en-US" sz="2800" dirty="0" smtClean="0"/>
              <a:t> hardware is required but …</a:t>
            </a:r>
          </a:p>
          <a:p>
            <a:pPr>
              <a:spcBef>
                <a:spcPts val="1800"/>
              </a:spcBef>
              <a:buFont typeface="Arial" pitchFamily="34" charset="0"/>
              <a:buChar char="•"/>
            </a:pPr>
            <a:r>
              <a:rPr lang="en-US" sz="2800" dirty="0" smtClean="0"/>
              <a:t>The main need TODAY is for better software:</a:t>
            </a:r>
          </a:p>
          <a:p>
            <a:pPr marL="919163" lvl="1" indent="-350838">
              <a:spcBef>
                <a:spcPts val="1800"/>
              </a:spcBef>
              <a:buFont typeface="Arial" pitchFamily="34" charset="0"/>
              <a:buChar char="•"/>
            </a:pPr>
            <a:r>
              <a:rPr lang="en-US" sz="2800" dirty="0" smtClean="0"/>
              <a:t>In all areas – applications, middleware, compilers, I/O, etc. </a:t>
            </a:r>
          </a:p>
          <a:p>
            <a:pPr marL="919163" lvl="1" indent="-350838">
              <a:spcBef>
                <a:spcPts val="1800"/>
              </a:spcBef>
              <a:buFont typeface="Arial" pitchFamily="34" charset="0"/>
              <a:buChar char="•"/>
            </a:pPr>
            <a:r>
              <a:rPr lang="en-US" sz="2800" dirty="0" smtClean="0"/>
              <a:t>Better highly parallel software will provide the greatest performance increases to applications</a:t>
            </a:r>
          </a:p>
          <a:p>
            <a:pPr marL="1544638" lvl="2" indent="-350838">
              <a:spcBef>
                <a:spcPts val="1800"/>
              </a:spcBef>
              <a:buFont typeface="Arial" pitchFamily="34" charset="0"/>
              <a:buChar char="•"/>
            </a:pPr>
            <a:r>
              <a:rPr lang="en-US" sz="2800" dirty="0" smtClean="0"/>
              <a:t>Due to the ever growing disconnect between the RAW hardware capability and our ability to have software that can make use of the power  </a:t>
            </a:r>
          </a:p>
          <a:p>
            <a:pPr>
              <a:lnSpc>
                <a:spcPct val="85000"/>
              </a:lnSpc>
              <a:spcBef>
                <a:spcPts val="1800"/>
              </a:spcBef>
            </a:pPr>
            <a:endParaRPr lang="en-US" sz="2000" i="1" dirty="0"/>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57</a:t>
            </a:fld>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A Copy Of The Report: www.hpcuserforum.com/EU/ </a:t>
            </a:r>
            <a:endParaRPr lang="en-US" dirty="0"/>
          </a:p>
        </p:txBody>
      </p:sp>
      <p:sp>
        <p:nvSpPr>
          <p:cNvPr id="3" name="Content Placeholder 2"/>
          <p:cNvSpPr>
            <a:spLocks noGrp="1"/>
          </p:cNvSpPr>
          <p:nvPr>
            <p:ph idx="1"/>
          </p:nvPr>
        </p:nvSpPr>
        <p:spPr>
          <a:xfrm>
            <a:off x="273050" y="6038192"/>
            <a:ext cx="8701088" cy="484845"/>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CED1C18E-81FE-47CC-AF4E-7A0B34533BCF}" type="slidenum">
              <a:rPr lang="en-US" smtClean="0"/>
              <a:pPr>
                <a:defRPr/>
              </a:pPr>
              <a:t>58</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0" y="1079448"/>
            <a:ext cx="9144000" cy="53735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2"/>
          <p:cNvSpPr>
            <a:spLocks noGrp="1"/>
          </p:cNvSpPr>
          <p:nvPr>
            <p:ph type="sldNum" sz="quarter" idx="10"/>
          </p:nvPr>
        </p:nvSpPr>
        <p:spPr>
          <a:noFill/>
        </p:spPr>
        <p:txBody>
          <a:bodyPr/>
          <a:lstStyle/>
          <a:p>
            <a:fld id="{64B4E5E0-F88C-4C3F-9416-60443C78315E}" type="slidenum">
              <a:rPr lang="en-US"/>
              <a:pPr/>
              <a:t>59</a:t>
            </a:fld>
            <a:endParaRPr lang="en-US"/>
          </a:p>
        </p:txBody>
      </p:sp>
      <p:sp>
        <p:nvSpPr>
          <p:cNvPr id="94211" name="Text Box 2"/>
          <p:cNvSpPr txBox="1">
            <a:spLocks noChangeArrowheads="1"/>
          </p:cNvSpPr>
          <p:nvPr/>
        </p:nvSpPr>
        <p:spPr bwMode="auto">
          <a:xfrm>
            <a:off x="449263" y="1639888"/>
            <a:ext cx="4213225" cy="3081337"/>
          </a:xfrm>
          <a:prstGeom prst="rect">
            <a:avLst/>
          </a:prstGeom>
          <a:noFill/>
          <a:ln w="9525">
            <a:noFill/>
            <a:miter lim="800000"/>
            <a:headEnd/>
            <a:tailEnd/>
          </a:ln>
        </p:spPr>
        <p:txBody>
          <a:bodyPr>
            <a:spAutoFit/>
          </a:bodyPr>
          <a:lstStyle/>
          <a:p>
            <a:pPr eaLnBrk="0" hangingPunct="0"/>
            <a:r>
              <a:rPr lang="en-US" sz="2800"/>
              <a:t>Please email:</a:t>
            </a:r>
          </a:p>
          <a:p>
            <a:pPr eaLnBrk="0" hangingPunct="0"/>
            <a:r>
              <a:rPr lang="en-US" sz="2800">
                <a:hlinkClick r:id="rId3"/>
              </a:rPr>
              <a:t>hpc@idc.com</a:t>
            </a:r>
            <a:endParaRPr lang="en-US" sz="2800"/>
          </a:p>
          <a:p>
            <a:pPr eaLnBrk="0" hangingPunct="0"/>
            <a:endParaRPr lang="en-US" sz="2800"/>
          </a:p>
          <a:p>
            <a:pPr eaLnBrk="0" hangingPunct="0"/>
            <a:endParaRPr lang="en-US" sz="2800"/>
          </a:p>
          <a:p>
            <a:pPr eaLnBrk="0" hangingPunct="0"/>
            <a:endParaRPr lang="en-US" sz="2800"/>
          </a:p>
          <a:p>
            <a:pPr eaLnBrk="0" hangingPunct="0"/>
            <a:r>
              <a:rPr lang="en-US" sz="2800"/>
              <a:t>Or check out:</a:t>
            </a:r>
          </a:p>
          <a:p>
            <a:pPr eaLnBrk="0" hangingPunct="0"/>
            <a:r>
              <a:rPr lang="en-US" sz="2800">
                <a:hlinkClick r:id="rId4"/>
              </a:rPr>
              <a:t>www.hpcuserforum.com</a:t>
            </a:r>
            <a:r>
              <a:rPr lang="en-US" sz="2800"/>
              <a:t> </a:t>
            </a:r>
          </a:p>
        </p:txBody>
      </p:sp>
      <p:sp>
        <p:nvSpPr>
          <p:cNvPr id="937987" name="Rectangle 3"/>
          <p:cNvSpPr>
            <a:spLocks noGrp="1" noChangeArrowheads="1"/>
          </p:cNvSpPr>
          <p:nvPr>
            <p:ph type="title"/>
          </p:nvPr>
        </p:nvSpPr>
        <p:spPr>
          <a:xfrm>
            <a:off x="711200" y="107950"/>
            <a:ext cx="7754938" cy="654050"/>
          </a:xfrm>
        </p:spPr>
        <p:txBody>
          <a:bodyPr/>
          <a:lstStyle/>
          <a:p>
            <a:pPr eaLnBrk="1" hangingPunct="1">
              <a:defRPr/>
            </a:pPr>
            <a:r>
              <a:rPr lang="en-US" smtClean="0"/>
              <a:t>Questions?</a:t>
            </a:r>
          </a:p>
        </p:txBody>
      </p:sp>
      <p:pic>
        <p:nvPicPr>
          <p:cNvPr id="94213" name="Picture 4" descr="mailbox on white"/>
          <p:cNvPicPr>
            <a:picLocks noChangeAspect="1" noChangeArrowheads="1"/>
          </p:cNvPicPr>
          <p:nvPr/>
        </p:nvPicPr>
        <p:blipFill>
          <a:blip r:embed="rId5" cstate="print"/>
          <a:srcRect/>
          <a:stretch>
            <a:fillRect/>
          </a:stretch>
        </p:blipFill>
        <p:spPr bwMode="auto">
          <a:xfrm>
            <a:off x="4751388" y="1560513"/>
            <a:ext cx="3859212" cy="426085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1906" name="Rectangle 2"/>
          <p:cNvSpPr>
            <a:spLocks noGrp="1" noChangeArrowheads="1"/>
          </p:cNvSpPr>
          <p:nvPr>
            <p:ph type="title"/>
          </p:nvPr>
        </p:nvSpPr>
        <p:spPr/>
        <p:txBody>
          <a:bodyPr/>
          <a:lstStyle/>
          <a:p>
            <a:r>
              <a:rPr lang="en-US"/>
              <a:t>Industry/Application Segments </a:t>
            </a:r>
          </a:p>
        </p:txBody>
      </p:sp>
      <p:graphicFrame>
        <p:nvGraphicFramePr>
          <p:cNvPr id="6" name="Table 5"/>
          <p:cNvGraphicFramePr>
            <a:graphicFrameLocks noGrp="1"/>
          </p:cNvGraphicFramePr>
          <p:nvPr/>
        </p:nvGraphicFramePr>
        <p:xfrm>
          <a:off x="504965" y="1044527"/>
          <a:ext cx="7874759" cy="5670639"/>
        </p:xfrm>
        <a:graphic>
          <a:graphicData uri="http://schemas.openxmlformats.org/drawingml/2006/table">
            <a:tbl>
              <a:tblPr/>
              <a:tblGrid>
                <a:gridCol w="3652437"/>
                <a:gridCol w="1476518"/>
                <a:gridCol w="1476518"/>
                <a:gridCol w="1269286"/>
              </a:tblGrid>
              <a:tr h="333567">
                <a:tc gridSpan="3">
                  <a:txBody>
                    <a:bodyPr/>
                    <a:lstStyle/>
                    <a:p>
                      <a:pPr algn="l" fontAlgn="b"/>
                      <a:r>
                        <a:rPr lang="en-US" sz="2000" b="1" i="0" u="none" strike="noStrike" dirty="0">
                          <a:solidFill>
                            <a:srgbClr val="000000"/>
                          </a:solidFill>
                          <a:latin typeface="Calibri"/>
                        </a:rPr>
                        <a:t>HPC Server Revenue  by Application/Industry</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a:txBody>
                    <a:bodyPr/>
                    <a:lstStyle/>
                    <a:p>
                      <a:pPr algn="l" fontAlgn="b"/>
                      <a:r>
                        <a:rPr lang="en-US" sz="2000" b="1" i="0" u="none" strike="noStrike">
                          <a:solidFill>
                            <a:srgbClr val="000000"/>
                          </a:solidFill>
                          <a:latin typeface="Calibri"/>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Growth</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Bio-Sciences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1,171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1,294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10.4%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CAE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913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1,060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16.1%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Chemical Eng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187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203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DCC &amp; Distribution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478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549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Economics/Fin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205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266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30.1%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EDA/IT/ISV</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559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629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dirty="0">
                          <a:solidFill>
                            <a:srgbClr val="000000"/>
                          </a:solidFill>
                          <a:latin typeface="Calibri"/>
                        </a:rPr>
                        <a:t>12.5%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Geosciences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564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605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Mechanical Design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75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dirty="0">
                          <a:solidFill>
                            <a:srgbClr val="000000"/>
                          </a:solidFill>
                          <a:latin typeface="Calibri"/>
                        </a:rPr>
                        <a:t>                  80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Defense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894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951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Government Lab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1,418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1,520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University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1,721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1,832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Weather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371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412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11.0%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Other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80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104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29.2%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Total Revenue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8,637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            9,504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2000" b="1" i="0" u="none" strike="noStrike">
                          <a:solidFill>
                            <a:srgbClr val="000000"/>
                          </a:solidFill>
                          <a:latin typeface="Calibri"/>
                        </a:rPr>
                        <a:t>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33567">
                <a:tc>
                  <a:txBody>
                    <a:bodyPr/>
                    <a:lstStyle/>
                    <a:p>
                      <a:pPr algn="l" fontAlgn="b"/>
                      <a:r>
                        <a:rPr lang="en-US" sz="2000" b="1" i="0" u="none" strike="noStrike">
                          <a:solidFill>
                            <a:srgbClr val="000000"/>
                          </a:solidFill>
                          <a:latin typeface="Calibri"/>
                        </a:rPr>
                        <a:t>Source: IDC 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0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000" b="1"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2000" b="1"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2"/>
          <p:cNvSpPr>
            <a:spLocks noGrp="1"/>
          </p:cNvSpPr>
          <p:nvPr>
            <p:ph type="sldNum" sz="quarter" idx="10"/>
          </p:nvPr>
        </p:nvSpPr>
        <p:spPr>
          <a:noFill/>
        </p:spPr>
        <p:txBody>
          <a:bodyPr/>
          <a:lstStyle/>
          <a:p>
            <a:fld id="{64B4E5E0-F88C-4C3F-9416-60443C78315E}" type="slidenum">
              <a:rPr lang="en-US"/>
              <a:pPr/>
              <a:t>60</a:t>
            </a:fld>
            <a:endParaRPr lang="en-US"/>
          </a:p>
        </p:txBody>
      </p:sp>
      <p:sp>
        <p:nvSpPr>
          <p:cNvPr id="94211" name="Text Box 2"/>
          <p:cNvSpPr txBox="1">
            <a:spLocks noChangeArrowheads="1"/>
          </p:cNvSpPr>
          <p:nvPr/>
        </p:nvSpPr>
        <p:spPr bwMode="auto">
          <a:xfrm>
            <a:off x="449263" y="1639888"/>
            <a:ext cx="4213225" cy="3081337"/>
          </a:xfrm>
          <a:prstGeom prst="rect">
            <a:avLst/>
          </a:prstGeom>
          <a:noFill/>
          <a:ln w="9525">
            <a:noFill/>
            <a:miter lim="800000"/>
            <a:headEnd/>
            <a:tailEnd/>
          </a:ln>
        </p:spPr>
        <p:txBody>
          <a:bodyPr>
            <a:spAutoFit/>
          </a:bodyPr>
          <a:lstStyle/>
          <a:p>
            <a:pPr eaLnBrk="0" hangingPunct="0"/>
            <a:r>
              <a:rPr lang="en-US" sz="2800"/>
              <a:t>Please email:</a:t>
            </a:r>
          </a:p>
          <a:p>
            <a:pPr eaLnBrk="0" hangingPunct="0"/>
            <a:r>
              <a:rPr lang="en-US" sz="2800">
                <a:hlinkClick r:id="rId3"/>
              </a:rPr>
              <a:t>hpc@idc.com</a:t>
            </a:r>
            <a:endParaRPr lang="en-US" sz="2800"/>
          </a:p>
          <a:p>
            <a:pPr eaLnBrk="0" hangingPunct="0"/>
            <a:endParaRPr lang="en-US" sz="2800"/>
          </a:p>
          <a:p>
            <a:pPr eaLnBrk="0" hangingPunct="0"/>
            <a:endParaRPr lang="en-US" sz="2800"/>
          </a:p>
          <a:p>
            <a:pPr eaLnBrk="0" hangingPunct="0"/>
            <a:endParaRPr lang="en-US" sz="2800"/>
          </a:p>
          <a:p>
            <a:pPr eaLnBrk="0" hangingPunct="0"/>
            <a:r>
              <a:rPr lang="en-US" sz="2800"/>
              <a:t>Or check out:</a:t>
            </a:r>
          </a:p>
          <a:p>
            <a:pPr eaLnBrk="0" hangingPunct="0"/>
            <a:r>
              <a:rPr lang="en-US" sz="2800">
                <a:hlinkClick r:id="rId4"/>
              </a:rPr>
              <a:t>www.hpcuserforum.com</a:t>
            </a:r>
            <a:r>
              <a:rPr lang="en-US" sz="2800"/>
              <a:t> </a:t>
            </a:r>
          </a:p>
        </p:txBody>
      </p:sp>
      <p:sp>
        <p:nvSpPr>
          <p:cNvPr id="937987" name="Rectangle 3"/>
          <p:cNvSpPr>
            <a:spLocks noGrp="1" noChangeArrowheads="1"/>
          </p:cNvSpPr>
          <p:nvPr>
            <p:ph type="title"/>
          </p:nvPr>
        </p:nvSpPr>
        <p:spPr>
          <a:xfrm>
            <a:off x="711200" y="107950"/>
            <a:ext cx="7754938" cy="654050"/>
          </a:xfrm>
        </p:spPr>
        <p:txBody>
          <a:bodyPr/>
          <a:lstStyle/>
          <a:p>
            <a:pPr eaLnBrk="1" hangingPunct="1">
              <a:defRPr/>
            </a:pPr>
            <a:r>
              <a:rPr lang="en-US" smtClean="0"/>
              <a:t>Questions?</a:t>
            </a:r>
          </a:p>
        </p:txBody>
      </p:sp>
      <p:pic>
        <p:nvPicPr>
          <p:cNvPr id="94213" name="Picture 4" descr="mailbox on white"/>
          <p:cNvPicPr>
            <a:picLocks noChangeAspect="1" noChangeArrowheads="1"/>
          </p:cNvPicPr>
          <p:nvPr/>
        </p:nvPicPr>
        <p:blipFill>
          <a:blip r:embed="rId5" cstate="print"/>
          <a:srcRect/>
          <a:stretch>
            <a:fillRect/>
          </a:stretch>
        </p:blipFill>
        <p:spPr bwMode="auto">
          <a:xfrm>
            <a:off x="4751388" y="1560513"/>
            <a:ext cx="3859212" cy="426085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1346" name="Rectangle 2"/>
          <p:cNvSpPr>
            <a:spLocks noGrp="1" noChangeArrowheads="1"/>
          </p:cNvSpPr>
          <p:nvPr>
            <p:ph type="title"/>
          </p:nvPr>
        </p:nvSpPr>
        <p:spPr>
          <a:xfrm>
            <a:off x="261938" y="0"/>
            <a:ext cx="7888834" cy="993775"/>
          </a:xfrm>
        </p:spPr>
        <p:txBody>
          <a:bodyPr/>
          <a:lstStyle/>
          <a:p>
            <a:r>
              <a:rPr lang="en-US" dirty="0" smtClean="0"/>
              <a:t>In Conclusion:</a:t>
            </a:r>
            <a:br>
              <a:rPr lang="en-US" dirty="0" smtClean="0"/>
            </a:br>
            <a:r>
              <a:rPr lang="en-US" dirty="0" smtClean="0"/>
              <a:t>Potential Risks If No Action Is Taken</a:t>
            </a:r>
            <a:endParaRPr lang="en-US" dirty="0"/>
          </a:p>
        </p:txBody>
      </p:sp>
      <p:sp>
        <p:nvSpPr>
          <p:cNvPr id="1721347" name="Rectangle 3"/>
          <p:cNvSpPr>
            <a:spLocks noGrp="1" noChangeArrowheads="1"/>
          </p:cNvSpPr>
          <p:nvPr>
            <p:ph type="body" idx="1"/>
          </p:nvPr>
        </p:nvSpPr>
        <p:spPr>
          <a:xfrm>
            <a:off x="550863" y="1207262"/>
            <a:ext cx="8230530" cy="5067410"/>
          </a:xfrm>
        </p:spPr>
        <p:txBody>
          <a:bodyPr/>
          <a:lstStyle/>
          <a:p>
            <a:pPr>
              <a:spcBef>
                <a:spcPts val="1200"/>
              </a:spcBef>
              <a:buFont typeface="Arial" pitchFamily="34" charset="0"/>
              <a:buChar char="•"/>
            </a:pPr>
            <a:r>
              <a:rPr lang="en-US" dirty="0" smtClean="0"/>
              <a:t>Europe and The Member States Could Become Increasingly Reliant On The U.S. and Asia For Scientific, Industrial, and Technological Advances</a:t>
            </a:r>
          </a:p>
          <a:p>
            <a:pPr>
              <a:spcBef>
                <a:spcPts val="1200"/>
              </a:spcBef>
              <a:buFont typeface="Arial" pitchFamily="34" charset="0"/>
              <a:buChar char="•"/>
            </a:pPr>
            <a:r>
              <a:rPr lang="en-US" dirty="0" smtClean="0"/>
              <a:t>The Smaller and Less Affluent EU Member States Could Lose The Ability To Access and Benefit From Large HPC Systems. This Could Widen The Digital Divide In Europe, To The Detriment Of The Smaller Countries</a:t>
            </a:r>
          </a:p>
          <a:p>
            <a:pPr>
              <a:spcBef>
                <a:spcPts val="1200"/>
              </a:spcBef>
              <a:buFont typeface="Arial" pitchFamily="34" charset="0"/>
              <a:buChar char="•"/>
            </a:pPr>
            <a:r>
              <a:rPr lang="en-US" dirty="0" smtClean="0"/>
              <a:t>Europe's Existing Strengths in Hardware, Software and Other HPC-Related Technologies Could Diminish or Disappear From Lack Of Advancement</a:t>
            </a:r>
          </a:p>
          <a:p>
            <a:pPr>
              <a:lnSpc>
                <a:spcPct val="85000"/>
              </a:lnSpc>
              <a:spcBef>
                <a:spcPct val="0"/>
              </a:spcBef>
            </a:pPr>
            <a:endParaRPr lang="en-US" sz="2000" i="1" dirty="0"/>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61</a:t>
            </a:fld>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7570" name="Rectangle 2"/>
          <p:cNvSpPr>
            <a:spLocks noGrp="1" noChangeArrowheads="1"/>
          </p:cNvSpPr>
          <p:nvPr>
            <p:ph type="title"/>
          </p:nvPr>
        </p:nvSpPr>
        <p:spPr/>
        <p:txBody>
          <a:bodyPr/>
          <a:lstStyle/>
          <a:p>
            <a:r>
              <a:rPr lang="en-US" dirty="0" smtClean="0"/>
              <a:t>Survey Key Findings</a:t>
            </a:r>
            <a:endParaRPr lang="en-US" dirty="0"/>
          </a:p>
        </p:txBody>
      </p:sp>
      <p:sp>
        <p:nvSpPr>
          <p:cNvPr id="1517571" name="Rectangle 3"/>
          <p:cNvSpPr>
            <a:spLocks noGrp="1" noChangeArrowheads="1"/>
          </p:cNvSpPr>
          <p:nvPr>
            <p:ph type="body" idx="1"/>
          </p:nvPr>
        </p:nvSpPr>
        <p:spPr>
          <a:xfrm>
            <a:off x="573088" y="1358420"/>
            <a:ext cx="8176774" cy="4601381"/>
          </a:xfrm>
        </p:spPr>
        <p:txBody>
          <a:bodyPr/>
          <a:lstStyle/>
          <a:p>
            <a:pPr>
              <a:lnSpc>
                <a:spcPct val="80000"/>
              </a:lnSpc>
              <a:spcBef>
                <a:spcPts val="600"/>
              </a:spcBef>
              <a:spcAft>
                <a:spcPts val="600"/>
              </a:spcAft>
            </a:pPr>
            <a:r>
              <a:rPr lang="en-US" dirty="0" smtClean="0"/>
              <a:t>The majority (83%) of the most important parallel software applications in use at the surveyed European HPC sites were created in Europe</a:t>
            </a:r>
          </a:p>
          <a:p>
            <a:pPr>
              <a:lnSpc>
                <a:spcPct val="80000"/>
              </a:lnSpc>
              <a:spcBef>
                <a:spcPts val="600"/>
              </a:spcBef>
              <a:spcAft>
                <a:spcPts val="600"/>
              </a:spcAft>
            </a:pPr>
            <a:endParaRPr lang="en-US" dirty="0" smtClean="0"/>
          </a:p>
          <a:p>
            <a:pPr>
              <a:lnSpc>
                <a:spcPct val="80000"/>
              </a:lnSpc>
              <a:spcBef>
                <a:spcPts val="600"/>
              </a:spcBef>
              <a:spcAft>
                <a:spcPts val="600"/>
              </a:spcAft>
            </a:pPr>
            <a:r>
              <a:rPr lang="en-US" dirty="0" smtClean="0"/>
              <a:t>Intellectual property rights for a substantial majority of the sites' most important application codes (66%) were exclusively owned by European organizations</a:t>
            </a:r>
          </a:p>
          <a:p>
            <a:pPr>
              <a:lnSpc>
                <a:spcPct val="80000"/>
              </a:lnSpc>
              <a:spcBef>
                <a:spcPts val="600"/>
              </a:spcBef>
              <a:spcAft>
                <a:spcPts val="600"/>
              </a:spcAft>
            </a:pPr>
            <a:endParaRPr lang="en-US" dirty="0" smtClean="0"/>
          </a:p>
          <a:p>
            <a:pPr>
              <a:lnSpc>
                <a:spcPct val="80000"/>
              </a:lnSpc>
              <a:spcBef>
                <a:spcPts val="600"/>
              </a:spcBef>
              <a:spcAft>
                <a:spcPts val="600"/>
              </a:spcAft>
            </a:pPr>
            <a:r>
              <a:rPr lang="en-US" dirty="0" smtClean="0"/>
              <a:t>Study participants responded that parallel software development for scientific and industrial/commercial use is important enough to establish a coordinating body within the European Commission</a:t>
            </a:r>
          </a:p>
          <a:p>
            <a:pPr>
              <a:lnSpc>
                <a:spcPct val="80000"/>
              </a:lnSpc>
              <a:spcBef>
                <a:spcPts val="600"/>
              </a:spcBef>
              <a:spcAft>
                <a:spcPts val="600"/>
              </a:spcAft>
            </a:pPr>
            <a:r>
              <a:rPr lang="en-US" dirty="0" smtClean="0"/>
              <a:t> </a:t>
            </a:r>
            <a:endParaRPr lang="en-US" sz="1050" dirty="0" smtClean="0"/>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7570" name="Rectangle 2"/>
          <p:cNvSpPr>
            <a:spLocks noGrp="1" noChangeArrowheads="1"/>
          </p:cNvSpPr>
          <p:nvPr>
            <p:ph type="title"/>
          </p:nvPr>
        </p:nvSpPr>
        <p:spPr/>
        <p:txBody>
          <a:bodyPr/>
          <a:lstStyle/>
          <a:p>
            <a:r>
              <a:rPr lang="en-US" dirty="0" smtClean="0"/>
              <a:t>Survey Key Findings</a:t>
            </a:r>
            <a:endParaRPr lang="en-US" dirty="0"/>
          </a:p>
        </p:txBody>
      </p:sp>
      <p:sp>
        <p:nvSpPr>
          <p:cNvPr id="1517571" name="Rectangle 3"/>
          <p:cNvSpPr>
            <a:spLocks noGrp="1" noChangeArrowheads="1"/>
          </p:cNvSpPr>
          <p:nvPr>
            <p:ph type="body" idx="1"/>
          </p:nvPr>
        </p:nvSpPr>
        <p:spPr>
          <a:xfrm>
            <a:off x="573088" y="1292772"/>
            <a:ext cx="8287133" cy="4714327"/>
          </a:xfrm>
        </p:spPr>
        <p:txBody>
          <a:bodyPr/>
          <a:lstStyle/>
          <a:p>
            <a:pPr>
              <a:lnSpc>
                <a:spcPct val="80000"/>
              </a:lnSpc>
              <a:spcBef>
                <a:spcPts val="600"/>
              </a:spcBef>
              <a:spcAft>
                <a:spcPts val="600"/>
              </a:spcAft>
            </a:pPr>
            <a:r>
              <a:rPr lang="en-US" dirty="0" smtClean="0"/>
              <a:t>Only a few of the site's single most important application codes scale beyond 1,000-2,000 processor cores today</a:t>
            </a:r>
          </a:p>
          <a:p>
            <a:pPr lvl="1">
              <a:lnSpc>
                <a:spcPct val="80000"/>
              </a:lnSpc>
              <a:spcBef>
                <a:spcPts val="600"/>
              </a:spcBef>
              <a:spcAft>
                <a:spcPts val="600"/>
              </a:spcAft>
            </a:pPr>
            <a:r>
              <a:rPr lang="en-US" dirty="0" smtClean="0"/>
              <a:t>77% of the sites thought they could exploit tens of thousands of cores</a:t>
            </a:r>
          </a:p>
          <a:p>
            <a:pPr lvl="1">
              <a:lnSpc>
                <a:spcPct val="80000"/>
              </a:lnSpc>
              <a:spcBef>
                <a:spcPts val="600"/>
              </a:spcBef>
              <a:spcAft>
                <a:spcPts val="600"/>
              </a:spcAft>
            </a:pPr>
            <a:r>
              <a:rPr lang="en-US" dirty="0" smtClean="0"/>
              <a:t>36% said they believed they could scale to hundreds of thousands of cores </a:t>
            </a:r>
          </a:p>
          <a:p>
            <a:pPr>
              <a:lnSpc>
                <a:spcPct val="80000"/>
              </a:lnSpc>
              <a:spcBef>
                <a:spcPts val="600"/>
              </a:spcBef>
              <a:spcAft>
                <a:spcPts val="600"/>
              </a:spcAft>
            </a:pPr>
            <a:endParaRPr lang="en-US" dirty="0" smtClean="0"/>
          </a:p>
          <a:p>
            <a:pPr>
              <a:lnSpc>
                <a:spcPct val="80000"/>
              </a:lnSpc>
              <a:spcBef>
                <a:spcPts val="600"/>
              </a:spcBef>
              <a:spcAft>
                <a:spcPts val="600"/>
              </a:spcAft>
            </a:pPr>
            <a:r>
              <a:rPr lang="en-US" dirty="0" smtClean="0"/>
              <a:t>Half of the sites' first top codes were 10 or more years old, and 14% were more than 20 years old </a:t>
            </a:r>
          </a:p>
          <a:p>
            <a:pPr lvl="1">
              <a:lnSpc>
                <a:spcPct val="80000"/>
              </a:lnSpc>
              <a:spcBef>
                <a:spcPts val="600"/>
              </a:spcBef>
              <a:spcAft>
                <a:spcPts val="600"/>
              </a:spcAft>
            </a:pPr>
            <a:r>
              <a:rPr lang="en-US" dirty="0" smtClean="0"/>
              <a:t>Although most (71%) of the first top codes have undergone a technical update within the past year </a:t>
            </a:r>
          </a:p>
          <a:p>
            <a:pPr lvl="1">
              <a:lnSpc>
                <a:spcPct val="80000"/>
              </a:lnSpc>
              <a:spcBef>
                <a:spcPts val="600"/>
              </a:spcBef>
              <a:spcAft>
                <a:spcPts val="600"/>
              </a:spcAft>
            </a:pPr>
            <a:r>
              <a:rPr lang="en-US" dirty="0" smtClean="0"/>
              <a:t>And nearly all (97%) have been updated within the past five years</a:t>
            </a:r>
            <a:endParaRPr lang="en-US" sz="1050" dirty="0" smtClean="0"/>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7570" name="Rectangle 2"/>
          <p:cNvSpPr>
            <a:spLocks noGrp="1" noChangeArrowheads="1"/>
          </p:cNvSpPr>
          <p:nvPr>
            <p:ph type="title"/>
          </p:nvPr>
        </p:nvSpPr>
        <p:spPr/>
        <p:txBody>
          <a:bodyPr/>
          <a:lstStyle/>
          <a:p>
            <a:r>
              <a:rPr lang="en-US" dirty="0" smtClean="0"/>
              <a:t>Survey Key Findings</a:t>
            </a:r>
            <a:endParaRPr lang="en-US" dirty="0"/>
          </a:p>
        </p:txBody>
      </p:sp>
      <p:sp>
        <p:nvSpPr>
          <p:cNvPr id="1517571" name="Rectangle 3"/>
          <p:cNvSpPr>
            <a:spLocks noGrp="1" noChangeArrowheads="1"/>
          </p:cNvSpPr>
          <p:nvPr>
            <p:ph type="body" idx="1"/>
          </p:nvPr>
        </p:nvSpPr>
        <p:spPr>
          <a:xfrm>
            <a:off x="573087" y="1405718"/>
            <a:ext cx="8287133" cy="4601381"/>
          </a:xfrm>
        </p:spPr>
        <p:txBody>
          <a:bodyPr/>
          <a:lstStyle/>
          <a:p>
            <a:pPr>
              <a:lnSpc>
                <a:spcPct val="80000"/>
              </a:lnSpc>
              <a:spcBef>
                <a:spcPts val="600"/>
              </a:spcBef>
              <a:spcAft>
                <a:spcPts val="600"/>
              </a:spcAft>
            </a:pPr>
            <a:r>
              <a:rPr lang="en-US" dirty="0" smtClean="0"/>
              <a:t>Nearly all of the surveyed sites said they would be willing to invest in improving the parallel software application codes</a:t>
            </a:r>
          </a:p>
          <a:p>
            <a:pPr lvl="1">
              <a:lnSpc>
                <a:spcPct val="80000"/>
              </a:lnSpc>
              <a:spcBef>
                <a:spcPts val="600"/>
              </a:spcBef>
              <a:spcAft>
                <a:spcPts val="600"/>
              </a:spcAft>
            </a:pPr>
            <a:r>
              <a:rPr lang="en-US" dirty="0" smtClean="0"/>
              <a:t>The key missing ingredients for improving the sites' important parallel codes are adequate internal expertise and financial investment</a:t>
            </a:r>
          </a:p>
          <a:p>
            <a:pPr>
              <a:lnSpc>
                <a:spcPct val="80000"/>
              </a:lnSpc>
              <a:spcBef>
                <a:spcPts val="600"/>
              </a:spcBef>
              <a:spcAft>
                <a:spcPts val="600"/>
              </a:spcAft>
            </a:pPr>
            <a:endParaRPr lang="en-US" dirty="0" smtClean="0"/>
          </a:p>
          <a:p>
            <a:pPr>
              <a:lnSpc>
                <a:spcPct val="80000"/>
              </a:lnSpc>
              <a:spcBef>
                <a:spcPts val="600"/>
              </a:spcBef>
              <a:spcAft>
                <a:spcPts val="600"/>
              </a:spcAft>
            </a:pPr>
            <a:r>
              <a:rPr lang="en-US" dirty="0" smtClean="0"/>
              <a:t>Respondents associated with industrial/commercial HPC use stressed that the development models for scientific and industrial/commercial parallel software need to be different</a:t>
            </a:r>
          </a:p>
          <a:p>
            <a:pPr lvl="1">
              <a:lnSpc>
                <a:spcPct val="80000"/>
              </a:lnSpc>
              <a:spcBef>
                <a:spcPts val="600"/>
              </a:spcBef>
              <a:spcAft>
                <a:spcPts val="600"/>
              </a:spcAft>
            </a:pPr>
            <a:r>
              <a:rPr lang="en-US" dirty="0" smtClean="0"/>
              <a:t>They said industrial/commercial representatives need to be involved in developing/advancing codes intended for their use, and that they would be willing to contribute</a:t>
            </a:r>
          </a:p>
        </p:txBody>
      </p:sp>
      <p:sp>
        <p:nvSpPr>
          <p:cNvPr id="4"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2382"/>
            <a:ext cx="7630511" cy="1143000"/>
          </a:xfrm>
          <a:ln>
            <a:noFill/>
          </a:ln>
        </p:spPr>
        <p:txBody>
          <a:bodyPr>
            <a:noAutofit/>
          </a:bodyPr>
          <a:lstStyle/>
          <a:p>
            <a:r>
              <a:rPr lang="en-US" sz="3200" dirty="0" smtClean="0"/>
              <a:t>Scientific Software Development Model</a:t>
            </a:r>
            <a:endParaRPr lang="en-US" sz="3200" dirty="0"/>
          </a:p>
        </p:txBody>
      </p:sp>
      <p:sp>
        <p:nvSpPr>
          <p:cNvPr id="10" name="Title 1"/>
          <p:cNvSpPr txBox="1">
            <a:spLocks/>
          </p:cNvSpPr>
          <p:nvPr/>
        </p:nvSpPr>
        <p:spPr bwMode="auto">
          <a:xfrm>
            <a:off x="236475" y="1236364"/>
            <a:ext cx="4038600" cy="1143000"/>
          </a:xfrm>
          <a:prstGeom prst="rect">
            <a:avLst/>
          </a:prstGeom>
          <a:noFill/>
          <a:ln w="9525">
            <a:solidFill>
              <a:srgbClr val="002060"/>
            </a:solidFill>
            <a:miter lim="800000"/>
            <a:headEnd/>
            <a:tailEnd/>
          </a:ln>
          <a:effectLst>
            <a:outerShdw dist="17961" dir="2700000" algn="ctr" rotWithShape="0">
              <a:schemeClr val="tx1"/>
            </a:outerShdw>
          </a:effectLst>
        </p:spPr>
        <p:txBody>
          <a:bodyPr vert="horz" wrap="square" lIns="91440" tIns="45720" rIns="91440" bIns="45720" numCol="1" anchor="ctr" anchorCtr="0" compatLnSpc="1">
            <a:prstTxWarp prst="textNoShape">
              <a:avLst/>
            </a:prstTxWarp>
            <a:no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z="3200" dirty="0" smtClean="0">
                <a:latin typeface="+mj-lt"/>
                <a:ea typeface="+mj-ea"/>
                <a:cs typeface="+mj-cs"/>
              </a:rPr>
              <a:t>Scientific Software Development Model</a:t>
            </a:r>
            <a:endParaRPr lang="en-US" sz="3200" dirty="0">
              <a:latin typeface="+mj-lt"/>
              <a:ea typeface="+mj-ea"/>
              <a:cs typeface="+mj-cs"/>
            </a:endParaRPr>
          </a:p>
        </p:txBody>
      </p:sp>
      <p:sp>
        <p:nvSpPr>
          <p:cNvPr id="11" name="Content Placeholder 2"/>
          <p:cNvSpPr>
            <a:spLocks noGrp="1"/>
          </p:cNvSpPr>
          <p:nvPr>
            <p:ph sz="half" idx="1"/>
          </p:nvPr>
        </p:nvSpPr>
        <p:spPr>
          <a:xfrm>
            <a:off x="457200" y="2624990"/>
            <a:ext cx="4038600" cy="4525963"/>
          </a:xfrm>
        </p:spPr>
        <p:txBody>
          <a:bodyPr>
            <a:normAutofit/>
          </a:bodyPr>
          <a:lstStyle/>
          <a:p>
            <a:r>
              <a:rPr lang="en-US" sz="2000" dirty="0" smtClean="0"/>
              <a:t>Target areas where Europe can lead</a:t>
            </a:r>
          </a:p>
          <a:p>
            <a:r>
              <a:rPr lang="en-US" sz="2000" dirty="0" smtClean="0"/>
              <a:t>Academic experts create roadmap </a:t>
            </a:r>
          </a:p>
          <a:p>
            <a:r>
              <a:rPr lang="en-US" sz="2000" dirty="0" smtClean="0"/>
              <a:t>RFPs based on roadmap</a:t>
            </a:r>
          </a:p>
          <a:p>
            <a:r>
              <a:rPr lang="en-US" sz="2000" dirty="0" smtClean="0"/>
              <a:t>Peer review decides who gets funded</a:t>
            </a:r>
          </a:p>
          <a:p>
            <a:r>
              <a:rPr lang="en-US" sz="2000" dirty="0" smtClean="0"/>
              <a:t>5-10 year renewal eligibility</a:t>
            </a:r>
          </a:p>
          <a:p>
            <a:r>
              <a:rPr lang="en-US" sz="2000" dirty="0" smtClean="0"/>
              <a:t>Academic experts recommend renewals</a:t>
            </a:r>
          </a:p>
          <a:p>
            <a:r>
              <a:rPr lang="en-US" sz="2000" dirty="0" smtClean="0"/>
              <a:t>100% funded by EC</a:t>
            </a:r>
          </a:p>
          <a:p>
            <a:endParaRPr lang="en-US" sz="2400" dirty="0"/>
          </a:p>
        </p:txBody>
      </p:sp>
      <p:sp>
        <p:nvSpPr>
          <p:cNvPr id="12" name="Content Placeholder 3"/>
          <p:cNvSpPr>
            <a:spLocks noGrp="1"/>
          </p:cNvSpPr>
          <p:nvPr>
            <p:ph sz="half" idx="2"/>
          </p:nvPr>
        </p:nvSpPr>
        <p:spPr>
          <a:xfrm>
            <a:off x="4648200" y="2624990"/>
            <a:ext cx="4495800" cy="4525963"/>
          </a:xfrm>
        </p:spPr>
        <p:txBody>
          <a:bodyPr>
            <a:normAutofit/>
          </a:bodyPr>
          <a:lstStyle/>
          <a:p>
            <a:r>
              <a:rPr lang="en-US" sz="2000" dirty="0" smtClean="0"/>
              <a:t>Target areas where Europe can lead</a:t>
            </a:r>
          </a:p>
          <a:p>
            <a:r>
              <a:rPr lang="en-US" sz="2000" dirty="0" smtClean="0"/>
              <a:t>Academic-industry experts create goals, timeline</a:t>
            </a:r>
          </a:p>
          <a:p>
            <a:r>
              <a:rPr lang="en-US" sz="2000" dirty="0" smtClean="0"/>
              <a:t>RFPs based on goals, timeline</a:t>
            </a:r>
          </a:p>
          <a:p>
            <a:r>
              <a:rPr lang="en-US" sz="2000" dirty="0" smtClean="0"/>
              <a:t>Academic-industry experts determine winners</a:t>
            </a:r>
          </a:p>
          <a:p>
            <a:r>
              <a:rPr lang="en-US" sz="2000" dirty="0" smtClean="0">
                <a:solidFill>
                  <a:srgbClr val="FF0000"/>
                </a:solidFill>
              </a:rPr>
              <a:t>Fixed-cost, fixed-date contracts (focused on clear single project deliverables)</a:t>
            </a:r>
          </a:p>
          <a:p>
            <a:r>
              <a:rPr lang="en-US" sz="2000" dirty="0" smtClean="0"/>
              <a:t>Proportion funded by EC varies by contract &amp; IP terms</a:t>
            </a:r>
          </a:p>
        </p:txBody>
      </p:sp>
      <p:sp>
        <p:nvSpPr>
          <p:cNvPr id="13" name="Title 1"/>
          <p:cNvSpPr txBox="1">
            <a:spLocks/>
          </p:cNvSpPr>
          <p:nvPr/>
        </p:nvSpPr>
        <p:spPr>
          <a:xfrm>
            <a:off x="4648200" y="1250760"/>
            <a:ext cx="4038600" cy="1143000"/>
          </a:xfrm>
          <a:prstGeom prst="rect">
            <a:avLst/>
          </a:prstGeom>
          <a:noFill/>
          <a:ln w="9525">
            <a:solidFill>
              <a:srgbClr val="002060"/>
            </a:solidFill>
            <a:miter lim="800000"/>
            <a:headEnd/>
            <a:tailEnd/>
          </a:ln>
          <a:effectLst>
            <a:outerShdw dist="17961" dir="2700000" algn="ctr" rotWithShape="0">
              <a:schemeClr val="tx1"/>
            </a:outerShdw>
          </a:effectLst>
        </p:spPr>
        <p:txBody>
          <a:bodyPr vert="horz" wrap="square" lIns="91440" tIns="45720" rIns="91440" bIns="45720" numCol="1" anchor="ctr" anchorCtr="0" compatLnSpc="1">
            <a:prstTxWarp prst="textNoShape">
              <a:avLst/>
            </a:prstTxWarp>
            <a:noAutofit/>
          </a:bodyPr>
          <a:lstStyle/>
          <a:p>
            <a:pPr eaLnBrk="0" hangingPunct="0">
              <a:lnSpc>
                <a:spcPct val="90000"/>
              </a:lnSpc>
              <a:defRPr/>
            </a:pPr>
            <a:r>
              <a:rPr lang="en-US" sz="3200" dirty="0" smtClean="0">
                <a:latin typeface="+mj-lt"/>
                <a:ea typeface="+mj-ea"/>
                <a:cs typeface="+mj-cs"/>
              </a:rPr>
              <a:t>Industrial Software Development Model</a:t>
            </a:r>
            <a:endParaRPr lang="en-US" sz="3200" dirty="0">
              <a:latin typeface="+mj-lt"/>
              <a:ea typeface="+mj-ea"/>
              <a:cs typeface="+mj-cs"/>
            </a:endParaRPr>
          </a:p>
        </p:txBody>
      </p:sp>
      <p:cxnSp>
        <p:nvCxnSpPr>
          <p:cNvPr id="14" name="Straight Connector 13"/>
          <p:cNvCxnSpPr/>
          <p:nvPr/>
        </p:nvCxnSpPr>
        <p:spPr>
          <a:xfrm rot="5400000">
            <a:off x="2400300" y="4720490"/>
            <a:ext cx="41910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Slide Number Placeholder 2"/>
          <p:cNvSpPr>
            <a:spLocks noGrp="1"/>
          </p:cNvSpPr>
          <p:nvPr>
            <p:ph type="sldNum" sz="quarter" idx="10"/>
          </p:nvPr>
        </p:nvSpPr>
        <p:spPr>
          <a:xfrm>
            <a:off x="8081963" y="6626225"/>
            <a:ext cx="908050" cy="457200"/>
          </a:xfrm>
          <a:noFill/>
        </p:spPr>
        <p:txBody>
          <a:bodyPr/>
          <a:lstStyle/>
          <a:p>
            <a:fld id="{07C0792C-F439-4E67-A5BD-3D6E6C999B24}" type="slidenum">
              <a:rPr lang="en-US"/>
              <a:pPr/>
              <a:t>65</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3890" name="Rectangle 1026"/>
          <p:cNvSpPr>
            <a:spLocks noGrp="1" noChangeArrowheads="1"/>
          </p:cNvSpPr>
          <p:nvPr>
            <p:ph type="title"/>
          </p:nvPr>
        </p:nvSpPr>
        <p:spPr>
          <a:xfrm>
            <a:off x="1196532" y="2756105"/>
            <a:ext cx="6574786" cy="2486048"/>
          </a:xfrm>
        </p:spPr>
        <p:txBody>
          <a:bodyPr/>
          <a:lstStyle/>
          <a:p>
            <a:pPr algn="ctr">
              <a:lnSpc>
                <a:spcPct val="100000"/>
              </a:lnSpc>
            </a:pPr>
            <a:r>
              <a:rPr lang="en-US" sz="4800" b="1" dirty="0" smtClean="0">
                <a:solidFill>
                  <a:schemeClr val="tx1">
                    <a:lumMod val="90000"/>
                    <a:lumOff val="10000"/>
                  </a:schemeClr>
                </a:solidFill>
                <a:effectLst>
                  <a:outerShdw blurRad="38100" dist="38100" dir="2700000" algn="tl">
                    <a:srgbClr val="000000">
                      <a:alpha val="43137"/>
                    </a:srgbClr>
                  </a:outerShdw>
                </a:effectLst>
              </a:rPr>
              <a:t>HPC Market </a:t>
            </a:r>
            <a:br>
              <a:rPr lang="en-US" sz="4800" b="1" dirty="0" smtClean="0">
                <a:solidFill>
                  <a:schemeClr val="tx1">
                    <a:lumMod val="90000"/>
                    <a:lumOff val="10000"/>
                  </a:schemeClr>
                </a:solidFill>
                <a:effectLst>
                  <a:outerShdw blurRad="38100" dist="38100" dir="2700000" algn="tl">
                    <a:srgbClr val="000000">
                      <a:alpha val="43137"/>
                    </a:srgbClr>
                  </a:outerShdw>
                </a:effectLst>
              </a:rPr>
            </a:br>
            <a:r>
              <a:rPr lang="en-US" sz="4800" b="1" dirty="0" smtClean="0">
                <a:solidFill>
                  <a:schemeClr val="tx1">
                    <a:lumMod val="90000"/>
                    <a:lumOff val="10000"/>
                  </a:schemeClr>
                </a:solidFill>
                <a:effectLst>
                  <a:outerShdw blurRad="38100" dist="38100" dir="2700000" algn="tl">
                    <a:srgbClr val="000000">
                      <a:alpha val="43137"/>
                    </a:srgbClr>
                  </a:outerShdw>
                </a:effectLst>
              </a:rPr>
              <a:t>Forecasts</a:t>
            </a:r>
            <a:endParaRPr lang="en-US" sz="4400" b="1" i="1" dirty="0">
              <a:solidFill>
                <a:schemeClr val="tx1">
                  <a:lumMod val="90000"/>
                  <a:lumOff val="10000"/>
                </a:schemeClr>
              </a:solidFill>
              <a:effectLst>
                <a:outerShdw blurRad="38100" dist="38100" dir="2700000" algn="tl">
                  <a:srgbClr val="000000">
                    <a:alpha val="43137"/>
                  </a:srgbClr>
                </a:outerShdw>
              </a:effectLst>
            </a:endParaRPr>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3954" name="Rectangle 2"/>
          <p:cNvSpPr>
            <a:spLocks noGrp="1" noChangeArrowheads="1"/>
          </p:cNvSpPr>
          <p:nvPr>
            <p:ph type="title"/>
          </p:nvPr>
        </p:nvSpPr>
        <p:spPr>
          <a:xfrm>
            <a:off x="261938" y="0"/>
            <a:ext cx="8205787" cy="828675"/>
          </a:xfrm>
        </p:spPr>
        <p:txBody>
          <a:bodyPr/>
          <a:lstStyle/>
          <a:p>
            <a:r>
              <a:rPr lang="en-US" dirty="0" smtClean="0"/>
              <a:t>2011 Buyer Driving Factors </a:t>
            </a:r>
            <a:endParaRPr lang="en-US" dirty="0"/>
          </a:p>
        </p:txBody>
      </p:sp>
      <p:pic>
        <p:nvPicPr>
          <p:cNvPr id="364547" name="Picture 3"/>
          <p:cNvPicPr>
            <a:picLocks noChangeAspect="1" noChangeArrowheads="1"/>
          </p:cNvPicPr>
          <p:nvPr/>
        </p:nvPicPr>
        <p:blipFill>
          <a:blip r:embed="rId3" cstate="print"/>
          <a:srcRect/>
          <a:stretch>
            <a:fillRect/>
          </a:stretch>
        </p:blipFill>
        <p:spPr bwMode="auto">
          <a:xfrm>
            <a:off x="448909" y="1160061"/>
            <a:ext cx="8309947" cy="558193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3954" name="Rectangle 2"/>
          <p:cNvSpPr>
            <a:spLocks noGrp="1" noChangeArrowheads="1"/>
          </p:cNvSpPr>
          <p:nvPr>
            <p:ph type="title"/>
          </p:nvPr>
        </p:nvSpPr>
        <p:spPr>
          <a:xfrm>
            <a:off x="261938" y="0"/>
            <a:ext cx="8205787" cy="828675"/>
          </a:xfrm>
        </p:spPr>
        <p:txBody>
          <a:bodyPr/>
          <a:lstStyle/>
          <a:p>
            <a:r>
              <a:rPr lang="en-US" dirty="0" smtClean="0"/>
              <a:t>2011 Buyer Driving Factors </a:t>
            </a:r>
            <a:endParaRPr lang="en-US" dirty="0"/>
          </a:p>
        </p:txBody>
      </p:sp>
      <p:pic>
        <p:nvPicPr>
          <p:cNvPr id="441347" name="Picture 3"/>
          <p:cNvPicPr>
            <a:picLocks noChangeAspect="1" noChangeArrowheads="1"/>
          </p:cNvPicPr>
          <p:nvPr/>
        </p:nvPicPr>
        <p:blipFill>
          <a:blip r:embed="rId3" cstate="print"/>
          <a:srcRect/>
          <a:stretch>
            <a:fillRect/>
          </a:stretch>
        </p:blipFill>
        <p:spPr bwMode="auto">
          <a:xfrm>
            <a:off x="802161" y="1132765"/>
            <a:ext cx="7354336" cy="55925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IDC Presentation">
  <a:themeElements>
    <a:clrScheme name="">
      <a:dk1>
        <a:srgbClr val="013064"/>
      </a:dk1>
      <a:lt1>
        <a:srgbClr val="A4CFFE"/>
      </a:lt1>
      <a:dk2>
        <a:srgbClr val="FFFFFF"/>
      </a:dk2>
      <a:lt2>
        <a:srgbClr val="01244B"/>
      </a:lt2>
      <a:accent1>
        <a:srgbClr val="F9DD37"/>
      </a:accent1>
      <a:accent2>
        <a:srgbClr val="A50001"/>
      </a:accent2>
      <a:accent3>
        <a:srgbClr val="CFE4FE"/>
      </a:accent3>
      <a:accent4>
        <a:srgbClr val="012754"/>
      </a:accent4>
      <a:accent5>
        <a:srgbClr val="FBEBAE"/>
      </a:accent5>
      <a:accent6>
        <a:srgbClr val="950001"/>
      </a:accent6>
      <a:hlink>
        <a:srgbClr val="5D5525"/>
      </a:hlink>
      <a:folHlink>
        <a:srgbClr val="529A21"/>
      </a:folHlink>
    </a:clrScheme>
    <a:fontScheme name="IDC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DC Presentation 1">
        <a:dk1>
          <a:srgbClr val="013064"/>
        </a:dk1>
        <a:lt1>
          <a:srgbClr val="A4CFFE"/>
        </a:lt1>
        <a:dk2>
          <a:srgbClr val="FFFFFF"/>
        </a:dk2>
        <a:lt2>
          <a:srgbClr val="01244B"/>
        </a:lt2>
        <a:accent1>
          <a:srgbClr val="F9DD37"/>
        </a:accent1>
        <a:accent2>
          <a:srgbClr val="A50001"/>
        </a:accent2>
        <a:accent3>
          <a:srgbClr val="CFE4FE"/>
        </a:accent3>
        <a:accent4>
          <a:srgbClr val="012754"/>
        </a:accent4>
        <a:accent5>
          <a:srgbClr val="FBEBAE"/>
        </a:accent5>
        <a:accent6>
          <a:srgbClr val="950001"/>
        </a:accent6>
        <a:hlink>
          <a:srgbClr val="DDD6AA"/>
        </a:hlink>
        <a:folHlink>
          <a:srgbClr val="529A21"/>
        </a:folHlink>
      </a:clrScheme>
      <a:clrMap bg1="lt1" tx1="dk1" bg2="lt2" tx2="dk2" accent1="accent1" accent2="accent2" accent3="accent3" accent4="accent4" accent5="accent5" accent6="accent6" hlink="hlink" folHlink="folHlink"/>
    </a:extraClrScheme>
    <a:extraClrScheme>
      <a:clrScheme name="IDC Presentation 2">
        <a:dk1>
          <a:srgbClr val="000000"/>
        </a:dk1>
        <a:lt1>
          <a:srgbClr val="FFFFFF"/>
        </a:lt1>
        <a:dk2>
          <a:srgbClr val="000000"/>
        </a:dk2>
        <a:lt2>
          <a:srgbClr val="01244B"/>
        </a:lt2>
        <a:accent1>
          <a:srgbClr val="F9DD37"/>
        </a:accent1>
        <a:accent2>
          <a:srgbClr val="A50001"/>
        </a:accent2>
        <a:accent3>
          <a:srgbClr val="FFFFFF"/>
        </a:accent3>
        <a:accent4>
          <a:srgbClr val="000000"/>
        </a:accent4>
        <a:accent5>
          <a:srgbClr val="FBEBAE"/>
        </a:accent5>
        <a:accent6>
          <a:srgbClr val="950001"/>
        </a:accent6>
        <a:hlink>
          <a:srgbClr val="DDD6AA"/>
        </a:hlink>
        <a:folHlink>
          <a:srgbClr val="529A2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01244B"/>
      </a:lt2>
      <a:accent1>
        <a:srgbClr val="F9DD37"/>
      </a:accent1>
      <a:accent2>
        <a:srgbClr val="A50001"/>
      </a:accent2>
      <a:accent3>
        <a:srgbClr val="FFFFFF"/>
      </a:accent3>
      <a:accent4>
        <a:srgbClr val="000000"/>
      </a:accent4>
      <a:accent5>
        <a:srgbClr val="FBEBAE"/>
      </a:accent5>
      <a:accent6>
        <a:srgbClr val="950001"/>
      </a:accent6>
      <a:hlink>
        <a:srgbClr val="DDD6AA"/>
      </a:hlink>
      <a:folHlink>
        <a:srgbClr val="529A2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01244B"/>
      </a:lt2>
      <a:accent1>
        <a:srgbClr val="F9DD37"/>
      </a:accent1>
      <a:accent2>
        <a:srgbClr val="A50001"/>
      </a:accent2>
      <a:accent3>
        <a:srgbClr val="FFFFFF"/>
      </a:accent3>
      <a:accent4>
        <a:srgbClr val="000000"/>
      </a:accent4>
      <a:accent5>
        <a:srgbClr val="FBEBAE"/>
      </a:accent5>
      <a:accent6>
        <a:srgbClr val="950001"/>
      </a:accent6>
      <a:hlink>
        <a:srgbClr val="DDD6AA"/>
      </a:hlink>
      <a:folHlink>
        <a:srgbClr val="529A2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Settings\sconway\Application Data\Microsoft\Templates\IDC Presentation.pot</Template>
  <TotalTime>10277</TotalTime>
  <Words>3849</Words>
  <Application>Microsoft Office PowerPoint</Application>
  <PresentationFormat>On-screen Show (4:3)</PresentationFormat>
  <Paragraphs>652</Paragraphs>
  <Slides>65</Slides>
  <Notes>64</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IDC Presentation</vt:lpstr>
      <vt:lpstr>Financing a Software Infrastructure for Highly Parallelized Codes  2011</vt:lpstr>
      <vt:lpstr>IDC HPC Market Update: Top Trends in HPC</vt:lpstr>
      <vt:lpstr>IDC HPC Market Update:  HPC WW Market Results</vt:lpstr>
      <vt:lpstr>HPC Vendor Revenue Shares, 2010</vt:lpstr>
      <vt:lpstr>Revenue Share by Vendor Supercomputer Segment</vt:lpstr>
      <vt:lpstr>Industry/Application Segments </vt:lpstr>
      <vt:lpstr>HPC Market  Forecasts</vt:lpstr>
      <vt:lpstr>2011 Buyer Driving Factors </vt:lpstr>
      <vt:lpstr>2011 Buyer Driving Factors </vt:lpstr>
      <vt:lpstr>HPC Server Revenue ($M) Forecast</vt:lpstr>
      <vt:lpstr>The Broader HPC Market</vt:lpstr>
      <vt:lpstr>Conclusions</vt:lpstr>
      <vt:lpstr>But There are Still Major Customer Pain Points</vt:lpstr>
      <vt:lpstr>Study Results: Financing a Software Infrastructure for Highly Parallelized Codes</vt:lpstr>
      <vt:lpstr>Goals for the Study</vt:lpstr>
      <vt:lpstr>Information Sources</vt:lpstr>
      <vt:lpstr>Survey Overview</vt:lpstr>
      <vt:lpstr>Key Findings</vt:lpstr>
      <vt:lpstr>Survey Overview: Origin Of The Codes</vt:lpstr>
      <vt:lpstr>Top Application Codes Used at Survey Sites (79 Codes at 47 Sites)</vt:lpstr>
      <vt:lpstr>Survey Results: Code Users</vt:lpstr>
      <vt:lpstr>Survey Results: Current Scaling Levels </vt:lpstr>
      <vt:lpstr>Survey Results: Scaling Knowledge </vt:lpstr>
      <vt:lpstr>Survey Results: Support Organization Size</vt:lpstr>
      <vt:lpstr>Survey Results: Licenses In Place </vt:lpstr>
      <vt:lpstr>Survey Results: Average Age Of Codes</vt:lpstr>
      <vt:lpstr>Survey Results: IP Owners</vt:lpstr>
      <vt:lpstr>Survey Results: Willingness To Improve Codes</vt:lpstr>
      <vt:lpstr>Survey Results: Desired Partners</vt:lpstr>
      <vt:lpstr>Survey Results: Programming Environments Used</vt:lpstr>
      <vt:lpstr>Survey Results: What Is Needed The Most</vt:lpstr>
      <vt:lpstr>Application Rankings By The Need For Better Scaling</vt:lpstr>
      <vt:lpstr>Application Rankings By Importance </vt:lpstr>
      <vt:lpstr>Recommendations </vt:lpstr>
      <vt:lpstr>First, Implement The Key Strategies From Last Year’s Recommendations</vt:lpstr>
      <vt:lpstr>First, Implement The Key Strategies From Last Year’s Recommendations</vt:lpstr>
      <vt:lpstr>Recommendations: Key Actions Required </vt:lpstr>
      <vt:lpstr>Key Actions Required</vt:lpstr>
      <vt:lpstr> Europe’s Economic Growth Is Threatened By An Innovation Gap </vt:lpstr>
      <vt:lpstr>HPC Is a Proven Tool for Accelerating Innovation </vt:lpstr>
      <vt:lpstr>Europe Is Positioned To Pursue Global Leadership In Domains Where Europe Is Strong</vt:lpstr>
      <vt:lpstr>Parallel Software Development Is The Key To HPC Leadership</vt:lpstr>
      <vt:lpstr>Key Actions Required</vt:lpstr>
      <vt:lpstr>Create a Governing Body</vt:lpstr>
      <vt:lpstr>Key Actions Required</vt:lpstr>
      <vt:lpstr>Establish Centers-of-Excellence for Parallel Software Development</vt:lpstr>
      <vt:lpstr>Key Actions Required</vt:lpstr>
      <vt:lpstr>Create a European Parallel Software Clearinghouse</vt:lpstr>
      <vt:lpstr>Key Actions Required</vt:lpstr>
      <vt:lpstr>Establish “Tiger Teams”: To Improve HPC Software Across Europe</vt:lpstr>
      <vt:lpstr>Key Actions Required</vt:lpstr>
      <vt:lpstr>Recommended Funding</vt:lpstr>
      <vt:lpstr>Actions Needed by the European Commission</vt:lpstr>
      <vt:lpstr>Actions Needed by the European Commission</vt:lpstr>
      <vt:lpstr>Actions Needed by the Member States</vt:lpstr>
      <vt:lpstr>In Conclusion: Potential Risks If No Action Is Taken</vt:lpstr>
      <vt:lpstr>In Conclusion: The Main Direction Required</vt:lpstr>
      <vt:lpstr>For A Copy Of The Report: www.hpcuserforum.com/EU/ </vt:lpstr>
      <vt:lpstr>Questions?</vt:lpstr>
      <vt:lpstr>Questions?</vt:lpstr>
      <vt:lpstr>In Conclusion: Potential Risks If No Action Is Taken</vt:lpstr>
      <vt:lpstr>Survey Key Findings</vt:lpstr>
      <vt:lpstr>Survey Key Findings</vt:lpstr>
      <vt:lpstr>Survey Key Findings</vt:lpstr>
      <vt:lpstr>Scientific Software Development Model</vt:lpstr>
    </vt:vector>
  </TitlesOfParts>
  <Company>IDC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IDC Template</dc:subject>
  <dc:creator>Administrator</dc:creator>
  <dc:description>Refer to EMEA PS&amp;T with any queries or problems relating to this template</dc:description>
  <cp:lastModifiedBy>Earl Joseph II</cp:lastModifiedBy>
  <cp:revision>738</cp:revision>
  <dcterms:created xsi:type="dcterms:W3CDTF">2007-05-24T14:07:12Z</dcterms:created>
  <dcterms:modified xsi:type="dcterms:W3CDTF">2011-10-06T07:55:18Z</dcterms:modified>
</cp:coreProperties>
</file>